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656" r:id="rId2"/>
    <p:sldId id="278" r:id="rId3"/>
    <p:sldId id="671" r:id="rId4"/>
    <p:sldId id="672" r:id="rId5"/>
    <p:sldId id="679" r:id="rId6"/>
    <p:sldId id="665" r:id="rId7"/>
    <p:sldId id="666" r:id="rId8"/>
    <p:sldId id="421" r:id="rId9"/>
    <p:sldId id="670" r:id="rId10"/>
    <p:sldId id="668" r:id="rId11"/>
    <p:sldId id="678" r:id="rId12"/>
    <p:sldId id="673" r:id="rId13"/>
    <p:sldId id="674" r:id="rId14"/>
    <p:sldId id="676" r:id="rId15"/>
    <p:sldId id="25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974E207-6629-4F6A-8206-5736D9C05F2E}">
          <p14:sldIdLst>
            <p14:sldId id="656"/>
            <p14:sldId id="278"/>
            <p14:sldId id="671"/>
            <p14:sldId id="672"/>
            <p14:sldId id="679"/>
            <p14:sldId id="665"/>
            <p14:sldId id="666"/>
            <p14:sldId id="421"/>
            <p14:sldId id="670"/>
            <p14:sldId id="668"/>
            <p14:sldId id="678"/>
            <p14:sldId id="673"/>
            <p14:sldId id="674"/>
            <p14:sldId id="676"/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3" pos="642" userDrawn="1">
          <p15:clr>
            <a:srgbClr val="A4A3A4"/>
          </p15:clr>
        </p15:guide>
        <p15:guide id="4" pos="4158" userDrawn="1">
          <p15:clr>
            <a:srgbClr val="A4A3A4"/>
          </p15:clr>
        </p15:guide>
        <p15:guide id="5" orient="horz" pos="25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292"/>
    <a:srgbClr val="0384AB"/>
    <a:srgbClr val="32BDD9"/>
    <a:srgbClr val="08A5D6"/>
    <a:srgbClr val="267BB7"/>
    <a:srgbClr val="277BB7"/>
    <a:srgbClr val="32BCD8"/>
    <a:srgbClr val="03A5D6"/>
    <a:srgbClr val="2E9CB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035" autoAdjust="0"/>
  </p:normalViewPr>
  <p:slideViewPr>
    <p:cSldViewPr snapToGrid="0" showGuides="1">
      <p:cViewPr varScale="1">
        <p:scale>
          <a:sx n="108" d="100"/>
          <a:sy n="108" d="100"/>
        </p:scale>
        <p:origin x="606" y="96"/>
      </p:cViewPr>
      <p:guideLst>
        <p:guide pos="642"/>
        <p:guide pos="4158"/>
        <p:guide orient="horz" pos="25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522F2-7650-4CF4-B1FD-619D6C13B9A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7ECF5-D80A-4A4B-8DE8-E8FAFA3C67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55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7ECF5-D80A-4A4B-8DE8-E8FAFA3C67C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627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7ECF5-D80A-4A4B-8DE8-E8FAFA3C67C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072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2439BD6-FAD7-4DCB-A540-2DE26B6745C9}"/>
              </a:ext>
            </a:extLst>
          </p:cNvPr>
          <p:cNvSpPr/>
          <p:nvPr userDrawn="1"/>
        </p:nvSpPr>
        <p:spPr>
          <a:xfrm>
            <a:off x="9708703" y="-14468"/>
            <a:ext cx="851142" cy="8115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F14F4975-B699-822A-1BFD-B455CF700F8E}"/>
              </a:ext>
            </a:extLst>
          </p:cNvPr>
          <p:cNvSpPr/>
          <p:nvPr userDrawn="1"/>
        </p:nvSpPr>
        <p:spPr>
          <a:xfrm flipH="1">
            <a:off x="4475976" y="0"/>
            <a:ext cx="7716024" cy="6858000"/>
          </a:xfrm>
          <a:custGeom>
            <a:avLst/>
            <a:gdLst>
              <a:gd name="connsiteX0" fmla="*/ 575231 w 7716024"/>
              <a:gd name="connsiteY0" fmla="*/ 0 h 6858000"/>
              <a:gd name="connsiteX1" fmla="*/ 0 w 7716024"/>
              <a:gd name="connsiteY1" fmla="*/ 0 h 6858000"/>
              <a:gd name="connsiteX2" fmla="*/ 0 w 7716024"/>
              <a:gd name="connsiteY2" fmla="*/ 6858000 h 6858000"/>
              <a:gd name="connsiteX3" fmla="*/ 7716024 w 771602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6024" h="6858000">
                <a:moveTo>
                  <a:pt x="575231" y="0"/>
                </a:moveTo>
                <a:lnTo>
                  <a:pt x="0" y="0"/>
                </a:lnTo>
                <a:lnTo>
                  <a:pt x="0" y="6858000"/>
                </a:lnTo>
                <a:lnTo>
                  <a:pt x="7716024" y="6858000"/>
                </a:lnTo>
                <a:close/>
              </a:path>
            </a:pathLst>
          </a:custGeom>
          <a:solidFill>
            <a:srgbClr val="1F6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EA7BB4B-136B-44B6-86CA-F1C8E51EBA60}"/>
              </a:ext>
            </a:extLst>
          </p:cNvPr>
          <p:cNvSpPr/>
          <p:nvPr userDrawn="1"/>
        </p:nvSpPr>
        <p:spPr>
          <a:xfrm>
            <a:off x="7470972" y="3911600"/>
            <a:ext cx="2831903" cy="2946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6E079630-2DAC-6037-BCA0-9B8334E4626F}"/>
              </a:ext>
            </a:extLst>
          </p:cNvPr>
          <p:cNvSpPr/>
          <p:nvPr userDrawn="1"/>
        </p:nvSpPr>
        <p:spPr>
          <a:xfrm rot="18900000">
            <a:off x="5299680" y="3769042"/>
            <a:ext cx="8271338" cy="1123950"/>
          </a:xfrm>
          <a:custGeom>
            <a:avLst/>
            <a:gdLst>
              <a:gd name="connsiteX0" fmla="*/ 8271338 w 8271338"/>
              <a:gd name="connsiteY0" fmla="*/ 0 h 1123950"/>
              <a:gd name="connsiteX1" fmla="*/ 8271338 w 8271338"/>
              <a:gd name="connsiteY1" fmla="*/ 324798 h 1123950"/>
              <a:gd name="connsiteX2" fmla="*/ 7472184 w 8271338"/>
              <a:gd name="connsiteY2" fmla="*/ 1123950 h 1123950"/>
              <a:gd name="connsiteX3" fmla="*/ 1123950 w 8271338"/>
              <a:gd name="connsiteY3" fmla="*/ 1123950 h 1123950"/>
              <a:gd name="connsiteX4" fmla="*/ 0 w 8271338"/>
              <a:gd name="connsiteY4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1338" h="1123950">
                <a:moveTo>
                  <a:pt x="8271338" y="0"/>
                </a:moveTo>
                <a:lnTo>
                  <a:pt x="8271338" y="324798"/>
                </a:lnTo>
                <a:lnTo>
                  <a:pt x="7472184" y="1123950"/>
                </a:lnTo>
                <a:lnTo>
                  <a:pt x="1123950" y="11239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72F16856-CEB3-DDDC-6EED-70C1C1599FAC}"/>
              </a:ext>
            </a:extLst>
          </p:cNvPr>
          <p:cNvSpPr/>
          <p:nvPr userDrawn="1"/>
        </p:nvSpPr>
        <p:spPr>
          <a:xfrm rot="18900000">
            <a:off x="7963590" y="4047138"/>
            <a:ext cx="6452104" cy="3617008"/>
          </a:xfrm>
          <a:custGeom>
            <a:avLst/>
            <a:gdLst>
              <a:gd name="connsiteX0" fmla="*/ 6452104 w 6452104"/>
              <a:gd name="connsiteY0" fmla="*/ 0 h 3617008"/>
              <a:gd name="connsiteX1" fmla="*/ 3226053 w 6452104"/>
              <a:gd name="connsiteY1" fmla="*/ 3226050 h 3617008"/>
              <a:gd name="connsiteX2" fmla="*/ 3617011 w 6452104"/>
              <a:gd name="connsiteY2" fmla="*/ 3617008 h 3617008"/>
              <a:gd name="connsiteX3" fmla="*/ 3617007 w 6452104"/>
              <a:gd name="connsiteY3" fmla="*/ 3617008 h 3617008"/>
              <a:gd name="connsiteX4" fmla="*/ 0 w 6452104"/>
              <a:gd name="connsiteY4" fmla="*/ 0 h 361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04" h="3617008">
                <a:moveTo>
                  <a:pt x="6452104" y="0"/>
                </a:moveTo>
                <a:lnTo>
                  <a:pt x="3226053" y="3226050"/>
                </a:lnTo>
                <a:lnTo>
                  <a:pt x="3617011" y="3617008"/>
                </a:lnTo>
                <a:lnTo>
                  <a:pt x="3617007" y="36170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057A2FDF-7F01-E84D-0378-546FBC7E73DC}"/>
              </a:ext>
            </a:extLst>
          </p:cNvPr>
          <p:cNvSpPr/>
          <p:nvPr userDrawn="1"/>
        </p:nvSpPr>
        <p:spPr>
          <a:xfrm rot="18900000">
            <a:off x="8389499" y="263045"/>
            <a:ext cx="6161340" cy="6743700"/>
          </a:xfrm>
          <a:custGeom>
            <a:avLst/>
            <a:gdLst>
              <a:gd name="connsiteX0" fmla="*/ 4849338 w 6161340"/>
              <a:gd name="connsiteY0" fmla="*/ 0 h 6743700"/>
              <a:gd name="connsiteX1" fmla="*/ 6161340 w 6161340"/>
              <a:gd name="connsiteY1" fmla="*/ 1312002 h 6743700"/>
              <a:gd name="connsiteX2" fmla="*/ 1312003 w 6161340"/>
              <a:gd name="connsiteY2" fmla="*/ 6161339 h 6743700"/>
              <a:gd name="connsiteX3" fmla="*/ 1894365 w 6161340"/>
              <a:gd name="connsiteY3" fmla="*/ 6743700 h 6743700"/>
              <a:gd name="connsiteX4" fmla="*/ 1894361 w 6161340"/>
              <a:gd name="connsiteY4" fmla="*/ 6743699 h 6743700"/>
              <a:gd name="connsiteX5" fmla="*/ 0 w 6161340"/>
              <a:gd name="connsiteY5" fmla="*/ 4849338 h 6743700"/>
              <a:gd name="connsiteX6" fmla="*/ 0 w 6161340"/>
              <a:gd name="connsiteY6" fmla="*/ 463899 h 6743700"/>
              <a:gd name="connsiteX7" fmla="*/ 463899 w 6161340"/>
              <a:gd name="connsiteY7" fmla="*/ 0 h 674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61340" h="6743700">
                <a:moveTo>
                  <a:pt x="4849338" y="0"/>
                </a:moveTo>
                <a:lnTo>
                  <a:pt x="6161340" y="1312002"/>
                </a:lnTo>
                <a:lnTo>
                  <a:pt x="1312003" y="6161339"/>
                </a:lnTo>
                <a:lnTo>
                  <a:pt x="1894365" y="6743700"/>
                </a:lnTo>
                <a:lnTo>
                  <a:pt x="1894361" y="6743699"/>
                </a:lnTo>
                <a:lnTo>
                  <a:pt x="0" y="4849338"/>
                </a:lnTo>
                <a:lnTo>
                  <a:pt x="0" y="463899"/>
                </a:lnTo>
                <a:cubicBezTo>
                  <a:pt x="0" y="207695"/>
                  <a:pt x="207695" y="0"/>
                  <a:pt x="46389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4" name="Полилиния: фигура 43">
            <a:extLst>
              <a:ext uri="{FF2B5EF4-FFF2-40B4-BE49-F238E27FC236}">
                <a16:creationId xmlns:a16="http://schemas.microsoft.com/office/drawing/2014/main" id="{C457C185-65D3-CC16-5D5B-D5A26EB37259}"/>
              </a:ext>
            </a:extLst>
          </p:cNvPr>
          <p:cNvSpPr/>
          <p:nvPr userDrawn="1"/>
        </p:nvSpPr>
        <p:spPr>
          <a:xfrm rot="18900000">
            <a:off x="6936467" y="1616306"/>
            <a:ext cx="6158373" cy="1123950"/>
          </a:xfrm>
          <a:custGeom>
            <a:avLst/>
            <a:gdLst>
              <a:gd name="connsiteX0" fmla="*/ 5597767 w 6158373"/>
              <a:gd name="connsiteY0" fmla="*/ 1 h 1123950"/>
              <a:gd name="connsiteX1" fmla="*/ 6158373 w 6158373"/>
              <a:gd name="connsiteY1" fmla="*/ 560607 h 1123950"/>
              <a:gd name="connsiteX2" fmla="*/ 5595030 w 6158373"/>
              <a:gd name="connsiteY2" fmla="*/ 1123950 h 1123950"/>
              <a:gd name="connsiteX3" fmla="*/ 0 w 6158373"/>
              <a:gd name="connsiteY3" fmla="*/ 1123950 h 1123950"/>
              <a:gd name="connsiteX4" fmla="*/ 0 w 6158373"/>
              <a:gd name="connsiteY4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58373" h="1123950">
                <a:moveTo>
                  <a:pt x="5597767" y="1"/>
                </a:moveTo>
                <a:lnTo>
                  <a:pt x="6158373" y="560607"/>
                </a:lnTo>
                <a:lnTo>
                  <a:pt x="5595030" y="1123950"/>
                </a:lnTo>
                <a:lnTo>
                  <a:pt x="0" y="11239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0A9B1D1E-2C7C-5264-6CA3-C943117A9841}"/>
              </a:ext>
            </a:extLst>
          </p:cNvPr>
          <p:cNvSpPr/>
          <p:nvPr userDrawn="1"/>
        </p:nvSpPr>
        <p:spPr>
          <a:xfrm rot="18900000">
            <a:off x="7801660" y="2597550"/>
            <a:ext cx="5609159" cy="1123950"/>
          </a:xfrm>
          <a:custGeom>
            <a:avLst/>
            <a:gdLst>
              <a:gd name="connsiteX0" fmla="*/ 5609159 w 5609159"/>
              <a:gd name="connsiteY0" fmla="*/ 0 h 1123950"/>
              <a:gd name="connsiteX1" fmla="*/ 4485209 w 5609159"/>
              <a:gd name="connsiteY1" fmla="*/ 1123950 h 1123950"/>
              <a:gd name="connsiteX2" fmla="*/ 0 w 5609159"/>
              <a:gd name="connsiteY2" fmla="*/ 1123950 h 1123950"/>
              <a:gd name="connsiteX3" fmla="*/ 0 w 5609159"/>
              <a:gd name="connsiteY3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9159" h="1123950">
                <a:moveTo>
                  <a:pt x="5609159" y="0"/>
                </a:moveTo>
                <a:lnTo>
                  <a:pt x="4485209" y="1123950"/>
                </a:lnTo>
                <a:lnTo>
                  <a:pt x="0" y="11239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750CFA79-984E-496B-1140-0D363E05A017}"/>
              </a:ext>
            </a:extLst>
          </p:cNvPr>
          <p:cNvSpPr/>
          <p:nvPr userDrawn="1"/>
        </p:nvSpPr>
        <p:spPr>
          <a:xfrm rot="18900000">
            <a:off x="9607340" y="3383308"/>
            <a:ext cx="4526331" cy="3617008"/>
          </a:xfrm>
          <a:custGeom>
            <a:avLst/>
            <a:gdLst>
              <a:gd name="connsiteX0" fmla="*/ 4526331 w 4526331"/>
              <a:gd name="connsiteY0" fmla="*/ 0 h 3617008"/>
              <a:gd name="connsiteX1" fmla="*/ 1312325 w 4526331"/>
              <a:gd name="connsiteY1" fmla="*/ 3214006 h 3617008"/>
              <a:gd name="connsiteX2" fmla="*/ 1715327 w 4526331"/>
              <a:gd name="connsiteY2" fmla="*/ 3617008 h 3617008"/>
              <a:gd name="connsiteX3" fmla="*/ 1715324 w 4526331"/>
              <a:gd name="connsiteY3" fmla="*/ 3617008 h 3617008"/>
              <a:gd name="connsiteX4" fmla="*/ 0 w 4526331"/>
              <a:gd name="connsiteY4" fmla="*/ 1901684 h 3617008"/>
              <a:gd name="connsiteX5" fmla="*/ 0 w 4526331"/>
              <a:gd name="connsiteY5" fmla="*/ 0 h 361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6331" h="3617008">
                <a:moveTo>
                  <a:pt x="4526331" y="0"/>
                </a:moveTo>
                <a:lnTo>
                  <a:pt x="1312325" y="3214006"/>
                </a:lnTo>
                <a:lnTo>
                  <a:pt x="1715327" y="3617008"/>
                </a:lnTo>
                <a:lnTo>
                  <a:pt x="1715324" y="3617008"/>
                </a:lnTo>
                <a:lnTo>
                  <a:pt x="0" y="19016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1E701DD-08CF-48D0-A1EC-2C6B768AF5EF}"/>
              </a:ext>
            </a:extLst>
          </p:cNvPr>
          <p:cNvSpPr/>
          <p:nvPr userDrawn="1"/>
        </p:nvSpPr>
        <p:spPr>
          <a:xfrm>
            <a:off x="5978508" y="5480051"/>
            <a:ext cx="1492464" cy="1377950"/>
          </a:xfrm>
          <a:prstGeom prst="rect">
            <a:avLst/>
          </a:prstGeom>
          <a:solidFill>
            <a:srgbClr val="1F6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44559424-D645-F774-7E51-32C74225CA68}"/>
              </a:ext>
            </a:extLst>
          </p:cNvPr>
          <p:cNvSpPr/>
          <p:nvPr userDrawn="1"/>
        </p:nvSpPr>
        <p:spPr>
          <a:xfrm>
            <a:off x="11334750" y="0"/>
            <a:ext cx="857250" cy="3429000"/>
          </a:xfrm>
          <a:custGeom>
            <a:avLst/>
            <a:gdLst>
              <a:gd name="connsiteX0" fmla="*/ 0 w 857250"/>
              <a:gd name="connsiteY0" fmla="*/ 0 h 3429000"/>
              <a:gd name="connsiteX1" fmla="*/ 857250 w 857250"/>
              <a:gd name="connsiteY1" fmla="*/ 0 h 3429000"/>
              <a:gd name="connsiteX2" fmla="*/ 857250 w 857250"/>
              <a:gd name="connsiteY2" fmla="*/ 3429000 h 3429000"/>
              <a:gd name="connsiteX3" fmla="*/ 0 w 85725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250" h="3429000">
                <a:moveTo>
                  <a:pt x="0" y="0"/>
                </a:moveTo>
                <a:lnTo>
                  <a:pt x="857250" y="0"/>
                </a:lnTo>
                <a:lnTo>
                  <a:pt x="857250" y="3429000"/>
                </a:lnTo>
                <a:lnTo>
                  <a:pt x="0" y="3429000"/>
                </a:lnTo>
                <a:close/>
              </a:path>
            </a:pathLst>
          </a:custGeom>
          <a:solidFill>
            <a:srgbClr val="1F6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3" name="Полилиния: фигура 52">
            <a:extLst>
              <a:ext uri="{FF2B5EF4-FFF2-40B4-BE49-F238E27FC236}">
                <a16:creationId xmlns:a16="http://schemas.microsoft.com/office/drawing/2014/main" id="{D0CC5A54-AB8A-C756-CE04-66D62F1548B7}"/>
              </a:ext>
            </a:extLst>
          </p:cNvPr>
          <p:cNvSpPr/>
          <p:nvPr userDrawn="1"/>
        </p:nvSpPr>
        <p:spPr>
          <a:xfrm rot="18900000">
            <a:off x="8288569" y="562096"/>
            <a:ext cx="6092359" cy="6014298"/>
          </a:xfrm>
          <a:custGeom>
            <a:avLst/>
            <a:gdLst>
              <a:gd name="connsiteX0" fmla="*/ 5230765 w 5462435"/>
              <a:gd name="connsiteY0" fmla="*/ 0 h 5091239"/>
              <a:gd name="connsiteX1" fmla="*/ 5462435 w 5462435"/>
              <a:gd name="connsiteY1" fmla="*/ 231670 h 5091239"/>
              <a:gd name="connsiteX2" fmla="*/ 602866 w 5462435"/>
              <a:gd name="connsiteY2" fmla="*/ 5091239 h 5091239"/>
              <a:gd name="connsiteX3" fmla="*/ 0 w 5462435"/>
              <a:gd name="connsiteY3" fmla="*/ 4488373 h 5091239"/>
              <a:gd name="connsiteX4" fmla="*/ 0 w 5462435"/>
              <a:gd name="connsiteY4" fmla="*/ 413569 h 5091239"/>
              <a:gd name="connsiteX5" fmla="*/ 413569 w 5462435"/>
              <a:gd name="connsiteY5" fmla="*/ 0 h 5091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435" h="5091239">
                <a:moveTo>
                  <a:pt x="5230765" y="0"/>
                </a:moveTo>
                <a:lnTo>
                  <a:pt x="5462435" y="231670"/>
                </a:lnTo>
                <a:lnTo>
                  <a:pt x="602866" y="5091239"/>
                </a:lnTo>
                <a:lnTo>
                  <a:pt x="0" y="4488373"/>
                </a:lnTo>
                <a:lnTo>
                  <a:pt x="0" y="413569"/>
                </a:lnTo>
                <a:cubicBezTo>
                  <a:pt x="0" y="185161"/>
                  <a:pt x="185161" y="0"/>
                  <a:pt x="413569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02218CC2-DB0E-4CA3-B5E4-E02A65A082C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 rot="18900000">
            <a:off x="9715870" y="1094231"/>
            <a:ext cx="4952260" cy="4950031"/>
          </a:xfrm>
          <a:prstGeom prst="roundRect">
            <a:avLst>
              <a:gd name="adj" fmla="val 8999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2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2706347C-23CB-44A7-9B38-CF44FAFBDA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0150" y="0"/>
            <a:ext cx="7181850" cy="685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53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D75BB84A-BF30-C672-CA09-A5E2B87DC0C0}"/>
              </a:ext>
            </a:extLst>
          </p:cNvPr>
          <p:cNvSpPr/>
          <p:nvPr userDrawn="1"/>
        </p:nvSpPr>
        <p:spPr>
          <a:xfrm rot="13500000">
            <a:off x="3219184" y="-2876817"/>
            <a:ext cx="5753634" cy="5753635"/>
          </a:xfrm>
          <a:custGeom>
            <a:avLst/>
            <a:gdLst>
              <a:gd name="connsiteX0" fmla="*/ 5753634 w 5753634"/>
              <a:gd name="connsiteY0" fmla="*/ 0 h 5753635"/>
              <a:gd name="connsiteX1" fmla="*/ 0 w 5753634"/>
              <a:gd name="connsiteY1" fmla="*/ 5753635 h 5753635"/>
              <a:gd name="connsiteX2" fmla="*/ 0 w 5753634"/>
              <a:gd name="connsiteY2" fmla="*/ 463899 h 5753635"/>
              <a:gd name="connsiteX3" fmla="*/ 463899 w 5753634"/>
              <a:gd name="connsiteY3" fmla="*/ 0 h 575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53634" h="5753635">
                <a:moveTo>
                  <a:pt x="5753634" y="0"/>
                </a:moveTo>
                <a:lnTo>
                  <a:pt x="0" y="5753635"/>
                </a:lnTo>
                <a:lnTo>
                  <a:pt x="0" y="463899"/>
                </a:lnTo>
                <a:cubicBezTo>
                  <a:pt x="0" y="207695"/>
                  <a:pt x="207695" y="0"/>
                  <a:pt x="46389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1662FD47-A700-874F-79E1-56892862764F}"/>
              </a:ext>
            </a:extLst>
          </p:cNvPr>
          <p:cNvSpPr/>
          <p:nvPr userDrawn="1"/>
        </p:nvSpPr>
        <p:spPr>
          <a:xfrm rot="13500000">
            <a:off x="2755448" y="808158"/>
            <a:ext cx="4999273" cy="1123950"/>
          </a:xfrm>
          <a:custGeom>
            <a:avLst/>
            <a:gdLst>
              <a:gd name="connsiteX0" fmla="*/ 4999273 w 4999273"/>
              <a:gd name="connsiteY0" fmla="*/ 0 h 1123950"/>
              <a:gd name="connsiteX1" fmla="*/ 3875323 w 4999273"/>
              <a:gd name="connsiteY1" fmla="*/ 1123950 h 1123950"/>
              <a:gd name="connsiteX2" fmla="*/ 0 w 4999273"/>
              <a:gd name="connsiteY2" fmla="*/ 1123950 h 1123950"/>
              <a:gd name="connsiteX3" fmla="*/ 0 w 4999273"/>
              <a:gd name="connsiteY3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9273" h="1123950">
                <a:moveTo>
                  <a:pt x="4999273" y="0"/>
                </a:moveTo>
                <a:lnTo>
                  <a:pt x="3875323" y="1123950"/>
                </a:lnTo>
                <a:lnTo>
                  <a:pt x="0" y="11239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309B271E-6382-0860-EBA7-A19634CB332D}"/>
              </a:ext>
            </a:extLst>
          </p:cNvPr>
          <p:cNvSpPr/>
          <p:nvPr userDrawn="1"/>
        </p:nvSpPr>
        <p:spPr>
          <a:xfrm rot="13500000">
            <a:off x="4489808" y="415777"/>
            <a:ext cx="3889452" cy="1123950"/>
          </a:xfrm>
          <a:custGeom>
            <a:avLst/>
            <a:gdLst>
              <a:gd name="connsiteX0" fmla="*/ 3889452 w 3889452"/>
              <a:gd name="connsiteY0" fmla="*/ 0 h 1123950"/>
              <a:gd name="connsiteX1" fmla="*/ 2765502 w 3889452"/>
              <a:gd name="connsiteY1" fmla="*/ 1123950 h 1123950"/>
              <a:gd name="connsiteX2" fmla="*/ 0 w 3889452"/>
              <a:gd name="connsiteY2" fmla="*/ 1123950 h 1123950"/>
              <a:gd name="connsiteX3" fmla="*/ 0 w 3889452"/>
              <a:gd name="connsiteY3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9452" h="1123950">
                <a:moveTo>
                  <a:pt x="3889452" y="0"/>
                </a:moveTo>
                <a:lnTo>
                  <a:pt x="2765502" y="1123950"/>
                </a:lnTo>
                <a:lnTo>
                  <a:pt x="0" y="11239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3" name="Полилиния: фигура 32">
            <a:extLst>
              <a:ext uri="{FF2B5EF4-FFF2-40B4-BE49-F238E27FC236}">
                <a16:creationId xmlns:a16="http://schemas.microsoft.com/office/drawing/2014/main" id="{BC834060-FEBB-683A-2DAC-1241B2F71B0D}"/>
              </a:ext>
            </a:extLst>
          </p:cNvPr>
          <p:cNvSpPr/>
          <p:nvPr userDrawn="1"/>
        </p:nvSpPr>
        <p:spPr>
          <a:xfrm rot="13500000">
            <a:off x="6776995" y="-1403312"/>
            <a:ext cx="2806622" cy="2806622"/>
          </a:xfrm>
          <a:custGeom>
            <a:avLst/>
            <a:gdLst>
              <a:gd name="connsiteX0" fmla="*/ 2806622 w 2806622"/>
              <a:gd name="connsiteY0" fmla="*/ 0 h 2806622"/>
              <a:gd name="connsiteX1" fmla="*/ 0 w 2806622"/>
              <a:gd name="connsiteY1" fmla="*/ 2806622 h 2806622"/>
              <a:gd name="connsiteX2" fmla="*/ 0 w 2806622"/>
              <a:gd name="connsiteY2" fmla="*/ 0 h 280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6622" h="2806622">
                <a:moveTo>
                  <a:pt x="2806622" y="0"/>
                </a:moveTo>
                <a:lnTo>
                  <a:pt x="0" y="2806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3ED17A80-E552-F216-D5AA-0EF1D4D62AD6}"/>
              </a:ext>
            </a:extLst>
          </p:cNvPr>
          <p:cNvSpPr/>
          <p:nvPr userDrawn="1"/>
        </p:nvSpPr>
        <p:spPr>
          <a:xfrm rot="13500000">
            <a:off x="3533887" y="-2655333"/>
            <a:ext cx="5124223" cy="5124222"/>
          </a:xfrm>
          <a:custGeom>
            <a:avLst/>
            <a:gdLst>
              <a:gd name="connsiteX0" fmla="*/ 4992387 w 4992387"/>
              <a:gd name="connsiteY0" fmla="*/ 0 h 4992386"/>
              <a:gd name="connsiteX1" fmla="*/ 0 w 4992387"/>
              <a:gd name="connsiteY1" fmla="*/ 4992386 h 4992386"/>
              <a:gd name="connsiteX2" fmla="*/ 0 w 4992387"/>
              <a:gd name="connsiteY2" fmla="*/ 413569 h 4992386"/>
              <a:gd name="connsiteX3" fmla="*/ 413569 w 4992387"/>
              <a:gd name="connsiteY3" fmla="*/ 0 h 4992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2387" h="4992386">
                <a:moveTo>
                  <a:pt x="4992387" y="0"/>
                </a:moveTo>
                <a:lnTo>
                  <a:pt x="0" y="4992386"/>
                </a:lnTo>
                <a:lnTo>
                  <a:pt x="0" y="413569"/>
                </a:lnTo>
                <a:cubicBezTo>
                  <a:pt x="0" y="185161"/>
                  <a:pt x="185161" y="0"/>
                  <a:pt x="413569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id="{53AD65A4-84B7-4325-A8F8-077D635A9E72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 rot="18900000">
            <a:off x="3619870" y="-2995985"/>
            <a:ext cx="4952260" cy="4950031"/>
          </a:xfrm>
          <a:prstGeom prst="roundRect">
            <a:avLst>
              <a:gd name="adj" fmla="val 8999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00EE88EC-1311-35DD-42CC-9F56D64FAF11}"/>
              </a:ext>
            </a:extLst>
          </p:cNvPr>
          <p:cNvSpPr/>
          <p:nvPr userDrawn="1"/>
        </p:nvSpPr>
        <p:spPr>
          <a:xfrm rot="18900000" flipH="1">
            <a:off x="-323612" y="3866965"/>
            <a:ext cx="2209765" cy="4419530"/>
          </a:xfrm>
          <a:custGeom>
            <a:avLst/>
            <a:gdLst>
              <a:gd name="connsiteX0" fmla="*/ 0 w 2209765"/>
              <a:gd name="connsiteY0" fmla="*/ 0 h 4419530"/>
              <a:gd name="connsiteX1" fmla="*/ 0 w 2209765"/>
              <a:gd name="connsiteY1" fmla="*/ 4419530 h 4419530"/>
              <a:gd name="connsiteX2" fmla="*/ 2209765 w 2209765"/>
              <a:gd name="connsiteY2" fmla="*/ 2209765 h 441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9765" h="4419530">
                <a:moveTo>
                  <a:pt x="0" y="0"/>
                </a:moveTo>
                <a:lnTo>
                  <a:pt x="0" y="4419530"/>
                </a:lnTo>
                <a:lnTo>
                  <a:pt x="2209765" y="22097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89E893C5-1C07-E96F-4A10-475CD63C3C4C}"/>
              </a:ext>
            </a:extLst>
          </p:cNvPr>
          <p:cNvSpPr/>
          <p:nvPr userDrawn="1"/>
        </p:nvSpPr>
        <p:spPr>
          <a:xfrm rot="18900000" flipH="1">
            <a:off x="248888" y="5952232"/>
            <a:ext cx="2096343" cy="1123950"/>
          </a:xfrm>
          <a:custGeom>
            <a:avLst/>
            <a:gdLst>
              <a:gd name="connsiteX0" fmla="*/ 0 w 2096343"/>
              <a:gd name="connsiteY0" fmla="*/ 1 h 1123950"/>
              <a:gd name="connsiteX1" fmla="*/ 0 w 2096343"/>
              <a:gd name="connsiteY1" fmla="*/ 1123950 h 1123950"/>
              <a:gd name="connsiteX2" fmla="*/ 972393 w 2096343"/>
              <a:gd name="connsiteY2" fmla="*/ 1123950 h 1123950"/>
              <a:gd name="connsiteX3" fmla="*/ 2096343 w 2096343"/>
              <a:gd name="connsiteY3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6343" h="1123950">
                <a:moveTo>
                  <a:pt x="0" y="1"/>
                </a:moveTo>
                <a:lnTo>
                  <a:pt x="0" y="1123950"/>
                </a:lnTo>
                <a:lnTo>
                  <a:pt x="972393" y="1123950"/>
                </a:lnTo>
                <a:lnTo>
                  <a:pt x="209634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36315460-7E16-6B6C-06C3-A5DF4ED09DE3}"/>
              </a:ext>
            </a:extLst>
          </p:cNvPr>
          <p:cNvSpPr/>
          <p:nvPr userDrawn="1"/>
        </p:nvSpPr>
        <p:spPr>
          <a:xfrm rot="18900000" flipH="1">
            <a:off x="1902116" y="6351244"/>
            <a:ext cx="1013513" cy="1013513"/>
          </a:xfrm>
          <a:custGeom>
            <a:avLst/>
            <a:gdLst>
              <a:gd name="connsiteX0" fmla="*/ 0 w 1013513"/>
              <a:gd name="connsiteY0" fmla="*/ 0 h 1013513"/>
              <a:gd name="connsiteX1" fmla="*/ 0 w 1013513"/>
              <a:gd name="connsiteY1" fmla="*/ 1013513 h 1013513"/>
              <a:gd name="connsiteX2" fmla="*/ 1013513 w 1013513"/>
              <a:gd name="connsiteY2" fmla="*/ 0 h 1013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3513" h="1013513">
                <a:moveTo>
                  <a:pt x="0" y="0"/>
                </a:moveTo>
                <a:lnTo>
                  <a:pt x="0" y="1013513"/>
                </a:lnTo>
                <a:lnTo>
                  <a:pt x="101351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53FA7D96-D3CF-484D-35A3-698CB1404543}"/>
              </a:ext>
            </a:extLst>
          </p:cNvPr>
          <p:cNvSpPr/>
          <p:nvPr userDrawn="1"/>
        </p:nvSpPr>
        <p:spPr>
          <a:xfrm rot="2700000">
            <a:off x="10305848" y="3866965"/>
            <a:ext cx="2209766" cy="4419531"/>
          </a:xfrm>
          <a:custGeom>
            <a:avLst/>
            <a:gdLst>
              <a:gd name="connsiteX0" fmla="*/ 1 w 2209766"/>
              <a:gd name="connsiteY0" fmla="*/ 0 h 4419531"/>
              <a:gd name="connsiteX1" fmla="*/ 2209766 w 2209766"/>
              <a:gd name="connsiteY1" fmla="*/ 2209766 h 4419531"/>
              <a:gd name="connsiteX2" fmla="*/ 0 w 2209766"/>
              <a:gd name="connsiteY2" fmla="*/ 4419531 h 441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9766" h="4419531">
                <a:moveTo>
                  <a:pt x="1" y="0"/>
                </a:moveTo>
                <a:lnTo>
                  <a:pt x="2209766" y="2209766"/>
                </a:lnTo>
                <a:lnTo>
                  <a:pt x="0" y="441953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188DCA1B-C2D0-AE5E-5F6C-0DBD21502A6E}"/>
              </a:ext>
            </a:extLst>
          </p:cNvPr>
          <p:cNvSpPr/>
          <p:nvPr userDrawn="1"/>
        </p:nvSpPr>
        <p:spPr>
          <a:xfrm rot="2700000">
            <a:off x="9846769" y="5952232"/>
            <a:ext cx="2096344" cy="1123950"/>
          </a:xfrm>
          <a:custGeom>
            <a:avLst/>
            <a:gdLst>
              <a:gd name="connsiteX0" fmla="*/ 0 w 2096344"/>
              <a:gd name="connsiteY0" fmla="*/ 0 h 1123950"/>
              <a:gd name="connsiteX1" fmla="*/ 2096344 w 2096344"/>
              <a:gd name="connsiteY1" fmla="*/ 0 h 1123950"/>
              <a:gd name="connsiteX2" fmla="*/ 972393 w 2096344"/>
              <a:gd name="connsiteY2" fmla="*/ 1123950 h 1123950"/>
              <a:gd name="connsiteX3" fmla="*/ 0 w 2096344"/>
              <a:gd name="connsiteY3" fmla="*/ 112395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6344" h="1123950">
                <a:moveTo>
                  <a:pt x="0" y="0"/>
                </a:moveTo>
                <a:lnTo>
                  <a:pt x="2096344" y="0"/>
                </a:lnTo>
                <a:lnTo>
                  <a:pt x="972393" y="1123950"/>
                </a:lnTo>
                <a:lnTo>
                  <a:pt x="0" y="11239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409CE742-9855-544C-508A-EBAC6F8E659B}"/>
              </a:ext>
            </a:extLst>
          </p:cNvPr>
          <p:cNvSpPr/>
          <p:nvPr userDrawn="1"/>
        </p:nvSpPr>
        <p:spPr>
          <a:xfrm rot="2700000">
            <a:off x="9276371" y="6351244"/>
            <a:ext cx="1013513" cy="1013513"/>
          </a:xfrm>
          <a:custGeom>
            <a:avLst/>
            <a:gdLst>
              <a:gd name="connsiteX0" fmla="*/ 0 w 1013513"/>
              <a:gd name="connsiteY0" fmla="*/ 0 h 1013513"/>
              <a:gd name="connsiteX1" fmla="*/ 1013513 w 1013513"/>
              <a:gd name="connsiteY1" fmla="*/ 0 h 1013513"/>
              <a:gd name="connsiteX2" fmla="*/ 0 w 1013513"/>
              <a:gd name="connsiteY2" fmla="*/ 1013513 h 1013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3513" h="1013513">
                <a:moveTo>
                  <a:pt x="0" y="0"/>
                </a:moveTo>
                <a:lnTo>
                  <a:pt x="1013513" y="0"/>
                </a:lnTo>
                <a:lnTo>
                  <a:pt x="0" y="1013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49BE3FF1-392A-9154-905E-B8B41C0D18CA}"/>
              </a:ext>
            </a:extLst>
          </p:cNvPr>
          <p:cNvSpPr/>
          <p:nvPr userDrawn="1"/>
        </p:nvSpPr>
        <p:spPr>
          <a:xfrm flipV="1">
            <a:off x="0" y="0"/>
            <a:ext cx="5695950" cy="6858000"/>
          </a:xfrm>
          <a:custGeom>
            <a:avLst/>
            <a:gdLst>
              <a:gd name="connsiteX0" fmla="*/ 0 w 5695950"/>
              <a:gd name="connsiteY0" fmla="*/ 6858000 h 6858000"/>
              <a:gd name="connsiteX1" fmla="*/ 5695950 w 5695950"/>
              <a:gd name="connsiteY1" fmla="*/ 6858000 h 6858000"/>
              <a:gd name="connsiteX2" fmla="*/ 1742790 w 5695950"/>
              <a:gd name="connsiteY2" fmla="*/ 0 h 6858000"/>
              <a:gd name="connsiteX3" fmla="*/ 0 w 569595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5950" h="6858000">
                <a:moveTo>
                  <a:pt x="0" y="6858000"/>
                </a:moveTo>
                <a:lnTo>
                  <a:pt x="5695950" y="6858000"/>
                </a:lnTo>
                <a:lnTo>
                  <a:pt x="174279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53000">
                <a:schemeClr val="accent2"/>
              </a:gs>
              <a:gs pos="76000">
                <a:schemeClr val="accent3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137263EB-5026-47DB-9490-EB85678342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38" y="1600441"/>
            <a:ext cx="4575174" cy="4575174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2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3B0AB22C-DF38-48CD-9ABC-F1CB477E72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670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EE285142-53F3-4B03-8ED3-44FE43C6E1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70743" y="1379538"/>
            <a:ext cx="3410857" cy="4687887"/>
          </a:xfrm>
          <a:prstGeom prst="roundRect">
            <a:avLst>
              <a:gd name="adj" fmla="val 8582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1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26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03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0422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FD320D55-8A7C-4703-919A-64A392F5EC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93900"/>
            <a:ext cx="12192000" cy="48641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3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09848CFB-F87E-4858-B95F-67B5B5CC25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091543"/>
            <a:ext cx="12192000" cy="376645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036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F0EBC15B-6C53-40BC-9697-E63EA0B4F2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38" y="1352550"/>
            <a:ext cx="3122612" cy="49561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01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5A34E45-1342-4929-97C7-157A563F2E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38" y="1770063"/>
            <a:ext cx="2517775" cy="20034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6919C9AA-351C-49DE-9530-EE2A11ABE9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8108" y="1770063"/>
            <a:ext cx="2517775" cy="20034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F8EC6A3B-C5D1-4FBE-8CDB-1402A6F42F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6118" y="4305300"/>
            <a:ext cx="2517775" cy="2003425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A8D0BCA0-D36E-4E51-92FD-9C6C97F1F3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8288" y="4305300"/>
            <a:ext cx="2517775" cy="20034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282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A0B37C4C-0A28-463A-91F2-3CA462F307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9488" y="549275"/>
            <a:ext cx="3425825" cy="18161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BB97D0F5-A1A7-4966-85F9-B2DA77BEBB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9488" y="2520950"/>
            <a:ext cx="3425825" cy="18161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77172553-F7E6-4F8B-82D7-A1651389ED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89488" y="4492625"/>
            <a:ext cx="3425825" cy="18161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89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1179A1BA-1FC9-4B8D-B6FC-DD0A795825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1050" y="2066925"/>
            <a:ext cx="3162300" cy="2124075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12">
            <a:extLst>
              <a:ext uri="{FF2B5EF4-FFF2-40B4-BE49-F238E27FC236}">
                <a16:creationId xmlns:a16="http://schemas.microsoft.com/office/drawing/2014/main" id="{717A50E1-9057-4415-B522-63E4A2B38C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8182" y="2066925"/>
            <a:ext cx="3162300" cy="2124075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14">
            <a:extLst>
              <a:ext uri="{FF2B5EF4-FFF2-40B4-BE49-F238E27FC236}">
                <a16:creationId xmlns:a16="http://schemas.microsoft.com/office/drawing/2014/main" id="{3B6D4A58-ED3A-4856-9AD8-57C90F2FA7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15313" y="2066925"/>
            <a:ext cx="3160800" cy="21240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500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A8C75DAF-696E-4317-A5AC-3A0A3CABFA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50213" y="549275"/>
            <a:ext cx="3625850" cy="63087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168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2C9D59C4-ED97-2EC9-2C0B-D7C9235E73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38" y="4673600"/>
            <a:ext cx="4027487" cy="16351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046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C1340026-8A85-8826-B720-E5D707A31F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56163" y="1869593"/>
            <a:ext cx="2211150" cy="3919443"/>
          </a:xfrm>
          <a:custGeom>
            <a:avLst/>
            <a:gdLst>
              <a:gd name="connsiteX0" fmla="*/ 1097534 w 2211150"/>
              <a:gd name="connsiteY0" fmla="*/ 0 h 3919443"/>
              <a:gd name="connsiteX1" fmla="*/ 1187176 w 2211150"/>
              <a:gd name="connsiteY1" fmla="*/ 54459 h 3919443"/>
              <a:gd name="connsiteX2" fmla="*/ 2211150 w 2211150"/>
              <a:gd name="connsiteY2" fmla="*/ 1980323 h 3919443"/>
              <a:gd name="connsiteX3" fmla="*/ 1187176 w 2211150"/>
              <a:gd name="connsiteY3" fmla="*/ 3906188 h 3919443"/>
              <a:gd name="connsiteX4" fmla="*/ 1165358 w 2211150"/>
              <a:gd name="connsiteY4" fmla="*/ 3919443 h 3919443"/>
              <a:gd name="connsiteX5" fmla="*/ 0 w 2211150"/>
              <a:gd name="connsiteY5" fmla="*/ 1900984 h 391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1150" h="3919443">
                <a:moveTo>
                  <a:pt x="1097534" y="0"/>
                </a:moveTo>
                <a:lnTo>
                  <a:pt x="1187176" y="54459"/>
                </a:lnTo>
                <a:cubicBezTo>
                  <a:pt x="1804969" y="471831"/>
                  <a:pt x="2211150" y="1178643"/>
                  <a:pt x="2211150" y="1980323"/>
                </a:cubicBezTo>
                <a:cubicBezTo>
                  <a:pt x="2211150" y="2782004"/>
                  <a:pt x="1804969" y="3488815"/>
                  <a:pt x="1187176" y="3906188"/>
                </a:cubicBezTo>
                <a:lnTo>
                  <a:pt x="1165358" y="3919443"/>
                </a:lnTo>
                <a:lnTo>
                  <a:pt x="0" y="19009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93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918A727-E05C-9230-4601-185E9ED731C9}"/>
              </a:ext>
            </a:extLst>
          </p:cNvPr>
          <p:cNvSpPr/>
          <p:nvPr userDrawn="1"/>
        </p:nvSpPr>
        <p:spPr>
          <a:xfrm>
            <a:off x="0" y="0"/>
            <a:ext cx="5560142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6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9">
            <a:extLst>
              <a:ext uri="{FF2B5EF4-FFF2-40B4-BE49-F238E27FC236}">
                <a16:creationId xmlns:a16="http://schemas.microsoft.com/office/drawing/2014/main" id="{59937D01-1393-9A03-1606-8D18C03799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3333" y="1465943"/>
            <a:ext cx="3384550" cy="2241067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4237DCBE-A2D5-ADE9-7DA4-69E3C707EC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43893" y="1465943"/>
            <a:ext cx="3384550" cy="2241067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id="{511E7E5E-D8F3-8244-0D30-1C847A840A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03669" y="3991427"/>
            <a:ext cx="3384550" cy="224106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960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0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713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6699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789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6828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930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9367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CBD89-6399-0AB7-6C55-C200866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23E3D2-9157-92B4-E2BA-24250041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DBC454-932C-94AA-E59C-EC0C9BB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F0451-823B-84E9-D46A-58E0E31E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5303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21D1C4-F2AE-487C-A072-31DC951CD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8B819E-1106-4A6A-BEAA-F8958B91C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CC078B-C452-4B6E-B645-38C9E1B2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05F7F3-B38D-44E5-AD7B-C185CFBC3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4182E8-60DF-42D4-B1E7-0B969A38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6149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0125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D0D7640B-2872-4517-97B9-67EDD6DD7C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1314" y="2"/>
            <a:ext cx="9840687" cy="3918857"/>
          </a:xfrm>
          <a:custGeom>
            <a:avLst/>
            <a:gdLst>
              <a:gd name="connsiteX0" fmla="*/ 0 w 9840687"/>
              <a:gd name="connsiteY0" fmla="*/ 0 h 3918857"/>
              <a:gd name="connsiteX1" fmla="*/ 9840687 w 9840687"/>
              <a:gd name="connsiteY1" fmla="*/ 0 h 3918857"/>
              <a:gd name="connsiteX2" fmla="*/ 9840687 w 9840687"/>
              <a:gd name="connsiteY2" fmla="*/ 3918857 h 3918857"/>
              <a:gd name="connsiteX3" fmla="*/ 1255533 w 9840687"/>
              <a:gd name="connsiteY3" fmla="*/ 3918857 h 3918857"/>
              <a:gd name="connsiteX4" fmla="*/ 0 w 9840687"/>
              <a:gd name="connsiteY4" fmla="*/ 2663324 h 391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0687" h="3918857">
                <a:moveTo>
                  <a:pt x="0" y="0"/>
                </a:moveTo>
                <a:lnTo>
                  <a:pt x="9840687" y="0"/>
                </a:lnTo>
                <a:lnTo>
                  <a:pt x="9840687" y="3918857"/>
                </a:lnTo>
                <a:lnTo>
                  <a:pt x="1255533" y="3918857"/>
                </a:lnTo>
                <a:cubicBezTo>
                  <a:pt x="562121" y="3918857"/>
                  <a:pt x="0" y="3356736"/>
                  <a:pt x="0" y="266332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0549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F8ACD8-6276-A11F-105B-63AE98DE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3D52E7-5091-BDE4-FA5B-1AAAEEB60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DFFAB6-0830-E735-9A46-2F317BA92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6E92B-7F64-7742-81A8-939F4B0B405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3A51DC-82F1-5B83-BB6D-0EDBB4D8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523CCD-B665-3806-EE2D-B3CEE3D44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27F8-53D9-9C49-A03A-31CF9E410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307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A009-DA8B-4762-B9DA-07EFF2022F99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4CBA-73DF-4465-8D8A-FDD88F136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25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16C155-7625-489C-8B65-FF147F136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393040-A420-42AC-BC4F-303DEBB90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EB33F0-15CC-4571-AEC8-1AE815ADF7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8797-5670-4230-8524-C3FDA52F8702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1DB1AD-C75E-461D-9D43-64DF6F198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F3ACFE-3FFE-4B4B-B757-A44D24760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C4011-100C-4869-99E8-FE8377F3A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56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57" r:id="rId9"/>
    <p:sldLayoutId id="2147483658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59" r:id="rId28"/>
    <p:sldLayoutId id="2147483678" r:id="rId29"/>
    <p:sldLayoutId id="2147483686" r:id="rId30"/>
    <p:sldLayoutId id="2147483687" r:id="rId31"/>
    <p:sldLayoutId id="2147483688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T Norms Pro Medium" panose="0200080303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pos="325" userDrawn="1">
          <p15:clr>
            <a:srgbClr val="F26B43"/>
          </p15:clr>
        </p15:guide>
        <p15:guide id="5" pos="7355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png"/><Relationship Id="rId7" Type="http://schemas.openxmlformats.org/officeDocument/2006/relationships/image" Target="../media/image14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7C442-5836-54D9-2F3C-40B305E7D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89820DA-A854-34A9-AB7E-17D3DD2DBE3E}"/>
              </a:ext>
            </a:extLst>
          </p:cNvPr>
          <p:cNvSpPr txBox="1"/>
          <p:nvPr/>
        </p:nvSpPr>
        <p:spPr>
          <a:xfrm>
            <a:off x="722097" y="2465495"/>
            <a:ext cx="107478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19680" algn="ctr">
              <a:lnSpc>
                <a:spcPct val="100000"/>
              </a:lnSpc>
            </a:pPr>
            <a:r>
              <a:rPr lang="ru-RU" sz="54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itchFamily="18" charset="0"/>
              </a:rPr>
              <a:t>Маркировка </a:t>
            </a:r>
          </a:p>
          <a:p>
            <a:pPr indent="-319680" algn="ctr">
              <a:lnSpc>
                <a:spcPct val="100000"/>
              </a:lnSpc>
            </a:pPr>
            <a:r>
              <a:rPr lang="ru-RU" sz="54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itchFamily="18" charset="0"/>
              </a:rPr>
              <a:t>интернет-рекламы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ADC22C-FCED-3362-7AAE-A2D8B723DB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46" r="9855" b="9855"/>
          <a:stretch/>
        </p:blipFill>
        <p:spPr>
          <a:xfrm>
            <a:off x="0" y="1894137"/>
            <a:ext cx="12192000" cy="55574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glow>
              <a:schemeClr val="bg1"/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D7007C-D39B-7647-FB1E-08DCF339F423}"/>
              </a:ext>
            </a:extLst>
          </p:cNvPr>
          <p:cNvSpPr/>
          <p:nvPr/>
        </p:nvSpPr>
        <p:spPr>
          <a:xfrm>
            <a:off x="0" y="1894136"/>
            <a:ext cx="12192000" cy="5557421"/>
          </a:xfrm>
          <a:prstGeom prst="rect">
            <a:avLst/>
          </a:prstGeom>
          <a:solidFill>
            <a:srgbClr val="0384AB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13053D-5A54-5638-F4C0-6F42DA9DB9B6}"/>
              </a:ext>
            </a:extLst>
          </p:cNvPr>
          <p:cNvSpPr txBox="1"/>
          <p:nvPr/>
        </p:nvSpPr>
        <p:spPr>
          <a:xfrm>
            <a:off x="3354231" y="634199"/>
            <a:ext cx="8984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«РОСТОВ, КОТОРЫЙ ВСЕГДА РЯДОМ»</a:t>
            </a:r>
            <a:endParaRPr lang="ru-RU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0E236C-C3CF-C58B-2E7A-5F2856DBE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77" y="230643"/>
            <a:ext cx="2071041" cy="22348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710B11-2CFE-27A9-40F2-28D90FEC3C3E}"/>
              </a:ext>
            </a:extLst>
          </p:cNvPr>
          <p:cNvSpPr txBox="1"/>
          <p:nvPr/>
        </p:nvSpPr>
        <p:spPr>
          <a:xfrm>
            <a:off x="1740024" y="4011126"/>
            <a:ext cx="10049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Меры поддержки предпринимателей </a:t>
            </a:r>
            <a:br>
              <a:rPr lang="ru-RU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городе </a:t>
            </a:r>
            <a:r>
              <a:rPr lang="ru-RU" sz="4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Ростове</a:t>
            </a:r>
            <a:r>
              <a:rPr lang="ru-RU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</a:p>
        </p:txBody>
      </p:sp>
    </p:spTree>
    <p:extLst>
      <p:ext uri="{BB962C8B-B14F-4D97-AF65-F5344CB8AC3E}">
        <p14:creationId xmlns:p14="http://schemas.microsoft.com/office/powerpoint/2010/main" val="545964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в помещении, строительство, полка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EF4CE1AD-0FB6-A023-984C-59C354A229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t="26840" r="344" b="22824"/>
          <a:stretch/>
        </p:blipFill>
        <p:spPr>
          <a:xfrm>
            <a:off x="2358044" y="0"/>
            <a:ext cx="9840687" cy="3918857"/>
          </a:xfr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1659F66-4B6A-A654-3863-CF2D5E4550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5" t="15099" r="9732" b="14736"/>
          <a:stretch/>
        </p:blipFill>
        <p:spPr>
          <a:xfrm>
            <a:off x="382773" y="4314112"/>
            <a:ext cx="3548986" cy="309641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EA8E029-517F-1A7C-3137-00C750B54665}"/>
              </a:ext>
            </a:extLst>
          </p:cNvPr>
          <p:cNvSpPr txBox="1"/>
          <p:nvPr/>
        </p:nvSpPr>
        <p:spPr>
          <a:xfrm>
            <a:off x="142043" y="4715939"/>
            <a:ext cx="41311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Microsoft Sans Serif" panose="020B0604020202020204" pitchFamily="34" charset="0"/>
              </a:rPr>
              <a:t>обособленное подразделение</a:t>
            </a:r>
          </a:p>
          <a:p>
            <a:pPr>
              <a:defRPr/>
            </a:pPr>
            <a:endParaRPr lang="ru-RU" sz="140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  <a:cs typeface="Microsoft Sans Serif" panose="020B0604020202020204" pitchFamily="34" charset="0"/>
            </a:endParaRPr>
          </a:p>
          <a:p>
            <a:pPr>
              <a:defRPr/>
            </a:pPr>
            <a:r>
              <a:rPr lang="ru-RU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Microsoft Sans Serif" panose="020B0604020202020204" pitchFamily="34" charset="0"/>
              </a:rPr>
              <a:t>ЦЕНТР РАЗВИТИЯ </a:t>
            </a:r>
          </a:p>
          <a:p>
            <a:pPr>
              <a:defRPr/>
            </a:pPr>
            <a:r>
              <a:rPr lang="ru-RU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Microsoft Sans Serif" panose="020B0604020202020204" pitchFamily="34" charset="0"/>
              </a:rPr>
              <a:t>ПРЕДПРИНИМАТЕЛЬСТВА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E7D2155-D04F-9F31-4D86-3DA713473E8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02370" y="344620"/>
            <a:ext cx="811882" cy="909705"/>
          </a:xfrm>
          <a:prstGeom prst="rect">
            <a:avLst/>
          </a:prstGeom>
          <a:ln>
            <a:noFill/>
          </a:ln>
        </p:spPr>
      </p:pic>
      <p:sp>
        <p:nvSpPr>
          <p:cNvPr id="37" name="Прямоугольник с двумя скругленными соседними углами 36">
            <a:extLst>
              <a:ext uri="{FF2B5EF4-FFF2-40B4-BE49-F238E27FC236}">
                <a16:creationId xmlns:a16="http://schemas.microsoft.com/office/drawing/2014/main" id="{BD7444EB-87D8-5B30-2476-AE966F1BC4A8}"/>
              </a:ext>
            </a:extLst>
          </p:cNvPr>
          <p:cNvSpPr/>
          <p:nvPr/>
        </p:nvSpPr>
        <p:spPr>
          <a:xfrm rot="16200000">
            <a:off x="5798997" y="1618561"/>
            <a:ext cx="6278372" cy="7750584"/>
          </a:xfrm>
          <a:prstGeom prst="round2SameRect">
            <a:avLst>
              <a:gd name="adj1" fmla="val 32280"/>
              <a:gd name="adj2" fmla="val 0"/>
            </a:avLst>
          </a:prstGeom>
          <a:solidFill>
            <a:srgbClr val="08A5D6">
              <a:alpha val="7213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6ADFC4E-B5A9-ED01-C5E2-B693326160A4}"/>
              </a:ext>
            </a:extLst>
          </p:cNvPr>
          <p:cNvSpPr txBox="1"/>
          <p:nvPr/>
        </p:nvSpPr>
        <p:spPr>
          <a:xfrm>
            <a:off x="5592598" y="4603709"/>
            <a:ext cx="55706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МЕСТО, </a:t>
            </a:r>
          </a:p>
          <a:p>
            <a:r>
              <a:rPr lang="ru-RU" sz="3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ГДЕ РОЖДАЕТСЯ БИЗНЕС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42CA3FC-ACCB-852A-F65C-7B0C55358D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3" y="2953538"/>
            <a:ext cx="2485870" cy="937126"/>
          </a:xfrm>
          <a:prstGeom prst="rect">
            <a:avLst/>
          </a:prstGeom>
        </p:spPr>
      </p:pic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BEB15CFB-8E98-4F74-8CA3-AB4341E45138}"/>
              </a:ext>
            </a:extLst>
          </p:cNvPr>
          <p:cNvSpPr/>
          <p:nvPr/>
        </p:nvSpPr>
        <p:spPr>
          <a:xfrm>
            <a:off x="1175631" y="2302210"/>
            <a:ext cx="152189" cy="6065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04524D12-9D38-44EA-9CF6-5D520BB33991}"/>
              </a:ext>
            </a:extLst>
          </p:cNvPr>
          <p:cNvSpPr/>
          <p:nvPr/>
        </p:nvSpPr>
        <p:spPr>
          <a:xfrm>
            <a:off x="1172267" y="3826276"/>
            <a:ext cx="187810" cy="7258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FD00FA-4204-4F7F-A875-0805D764E2BD}"/>
              </a:ext>
            </a:extLst>
          </p:cNvPr>
          <p:cNvSpPr txBox="1"/>
          <p:nvPr/>
        </p:nvSpPr>
        <p:spPr>
          <a:xfrm>
            <a:off x="239697" y="1177061"/>
            <a:ext cx="21116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Microsoft Sans Serif" panose="020B0604020202020204" pitchFamily="34" charset="0"/>
              </a:rPr>
              <a:t>Учредитель</a:t>
            </a:r>
          </a:p>
          <a:p>
            <a:pPr algn="ctr">
              <a:defRPr/>
            </a:pPr>
            <a:endParaRPr lang="ru-RU" sz="140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  <a:cs typeface="Microsoft Sans Serif" panose="020B0604020202020204" pitchFamily="34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Microsoft Sans Serif" panose="020B0604020202020204" pitchFamily="34" charset="0"/>
              </a:rPr>
              <a:t>Администрация города </a:t>
            </a:r>
            <a:r>
              <a:rPr lang="ru-RU" sz="1400" dirty="0" err="1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Microsoft Sans Serif" panose="020B0604020202020204" pitchFamily="34" charset="0"/>
              </a:rPr>
              <a:t>Ростова</a:t>
            </a:r>
            <a:r>
              <a:rPr lang="ru-RU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Microsoft Sans Serif" panose="020B0604020202020204" pitchFamily="34" charset="0"/>
              </a:rPr>
              <a:t>-на-Дону</a:t>
            </a:r>
          </a:p>
        </p:txBody>
      </p:sp>
    </p:spTree>
    <p:extLst>
      <p:ext uri="{BB962C8B-B14F-4D97-AF65-F5344CB8AC3E}">
        <p14:creationId xmlns:p14="http://schemas.microsoft.com/office/powerpoint/2010/main" val="161920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FCA19-B7E1-7F30-9FA8-5F5260DF7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EB9C27-CAC5-4447-EA11-62B3DCF50F6A}"/>
              </a:ext>
            </a:extLst>
          </p:cNvPr>
          <p:cNvSpPr txBox="1"/>
          <p:nvPr/>
        </p:nvSpPr>
        <p:spPr>
          <a:xfrm>
            <a:off x="417964" y="258414"/>
            <a:ext cx="862806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ИНФОРМАЦИОННО-КОНСУЛЬТАЦИОННАЯ ПОДДЕРЖКА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63B1318-AFFF-7478-158C-BAB351379285}"/>
              </a:ext>
            </a:extLst>
          </p:cNvPr>
          <p:cNvGrpSpPr/>
          <p:nvPr/>
        </p:nvGrpSpPr>
        <p:grpSpPr>
          <a:xfrm rot="18576334">
            <a:off x="7402527" y="-10011915"/>
            <a:ext cx="8106382" cy="13454652"/>
            <a:chOff x="10857577" y="-1814033"/>
            <a:chExt cx="5620643" cy="9328921"/>
          </a:xfrm>
        </p:grpSpPr>
        <p:sp>
          <p:nvSpPr>
            <p:cNvPr id="18" name="Полилиния: фигура 2">
              <a:extLst>
                <a:ext uri="{FF2B5EF4-FFF2-40B4-BE49-F238E27FC236}">
                  <a16:creationId xmlns:a16="http://schemas.microsoft.com/office/drawing/2014/main" id="{FCB5DC55-2CCC-FFA8-7431-A5A39E3DE273}"/>
                </a:ext>
              </a:extLst>
            </p:cNvPr>
            <p:cNvSpPr/>
            <p:nvPr/>
          </p:nvSpPr>
          <p:spPr>
            <a:xfrm rot="14279309" flipH="1">
              <a:off x="9003438" y="40106"/>
              <a:ext cx="9328921" cy="5620643"/>
            </a:xfrm>
            <a:custGeom>
              <a:avLst/>
              <a:gdLst>
                <a:gd name="connsiteX0" fmla="*/ 0 w 9328921"/>
                <a:gd name="connsiteY0" fmla="*/ 0 h 5620643"/>
                <a:gd name="connsiteX1" fmla="*/ 3513738 w 9328921"/>
                <a:gd name="connsiteY1" fmla="*/ 5620643 h 5620643"/>
                <a:gd name="connsiteX2" fmla="*/ 9328921 w 9328921"/>
                <a:gd name="connsiteY2" fmla="*/ 1985288 h 5620643"/>
                <a:gd name="connsiteX3" fmla="*/ 8087821 w 9328921"/>
                <a:gd name="connsiteY3" fmla="*/ 0 h 562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8921" h="5620643">
                  <a:moveTo>
                    <a:pt x="0" y="0"/>
                  </a:moveTo>
                  <a:lnTo>
                    <a:pt x="3513738" y="5620643"/>
                  </a:lnTo>
                  <a:lnTo>
                    <a:pt x="9328921" y="1985288"/>
                  </a:lnTo>
                  <a:lnTo>
                    <a:pt x="8087821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4">
              <a:extLst>
                <a:ext uri="{FF2B5EF4-FFF2-40B4-BE49-F238E27FC236}">
                  <a16:creationId xmlns:a16="http://schemas.microsoft.com/office/drawing/2014/main" id="{F15EB56B-136B-0B83-70B8-6944B1B84EFD}"/>
                </a:ext>
              </a:extLst>
            </p:cNvPr>
            <p:cNvSpPr/>
            <p:nvPr/>
          </p:nvSpPr>
          <p:spPr>
            <a:xfrm rot="14279309" flipH="1">
              <a:off x="8004829" y="2867025"/>
              <a:ext cx="7240644" cy="1123950"/>
            </a:xfrm>
            <a:custGeom>
              <a:avLst/>
              <a:gdLst>
                <a:gd name="connsiteX0" fmla="*/ 0 w 7240644"/>
                <a:gd name="connsiteY0" fmla="*/ 0 h 1123950"/>
                <a:gd name="connsiteX1" fmla="*/ 702636 w 7240644"/>
                <a:gd name="connsiteY1" fmla="*/ 1123950 h 1123950"/>
                <a:gd name="connsiteX2" fmla="*/ 7240644 w 7240644"/>
                <a:gd name="connsiteY2" fmla="*/ 1123950 h 1123950"/>
                <a:gd name="connsiteX3" fmla="*/ 7240644 w 7240644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0644" h="1123950">
                  <a:moveTo>
                    <a:pt x="0" y="0"/>
                  </a:moveTo>
                  <a:lnTo>
                    <a:pt x="702636" y="1123950"/>
                  </a:lnTo>
                  <a:lnTo>
                    <a:pt x="7240644" y="1123950"/>
                  </a:lnTo>
                  <a:lnTo>
                    <a:pt x="7240644" y="0"/>
                  </a:lnTo>
                  <a:close/>
                </a:path>
              </a:pathLst>
            </a:custGeom>
            <a:solidFill>
              <a:schemeClr val="accent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6">
              <a:extLst>
                <a:ext uri="{FF2B5EF4-FFF2-40B4-BE49-F238E27FC236}">
                  <a16:creationId xmlns:a16="http://schemas.microsoft.com/office/drawing/2014/main" id="{81A54E24-878D-E2CE-9433-F1EE20932357}"/>
                </a:ext>
              </a:extLst>
            </p:cNvPr>
            <p:cNvSpPr/>
            <p:nvPr/>
          </p:nvSpPr>
          <p:spPr>
            <a:xfrm rot="14279309" flipH="1">
              <a:off x="10366989" y="514706"/>
              <a:ext cx="4762429" cy="3524730"/>
            </a:xfrm>
            <a:custGeom>
              <a:avLst/>
              <a:gdLst>
                <a:gd name="connsiteX0" fmla="*/ 0 w 4762429"/>
                <a:gd name="connsiteY0" fmla="*/ 0 h 3524730"/>
                <a:gd name="connsiteX1" fmla="*/ 2203482 w 4762429"/>
                <a:gd name="connsiteY1" fmla="*/ 3524730 h 3524730"/>
                <a:gd name="connsiteX2" fmla="*/ 4762429 w 4762429"/>
                <a:gd name="connsiteY2" fmla="*/ 1925007 h 3524730"/>
                <a:gd name="connsiteX3" fmla="*/ 4762429 w 4762429"/>
                <a:gd name="connsiteY3" fmla="*/ 0 h 352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429" h="3524730">
                  <a:moveTo>
                    <a:pt x="0" y="0"/>
                  </a:moveTo>
                  <a:lnTo>
                    <a:pt x="2203482" y="3524730"/>
                  </a:lnTo>
                  <a:lnTo>
                    <a:pt x="4762429" y="1925007"/>
                  </a:lnTo>
                  <a:lnTo>
                    <a:pt x="4762429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7B9706-446D-EFC9-1047-D18D7071C774}"/>
              </a:ext>
            </a:extLst>
          </p:cNvPr>
          <p:cNvSpPr/>
          <p:nvPr/>
        </p:nvSpPr>
        <p:spPr>
          <a:xfrm>
            <a:off x="514903" y="1172217"/>
            <a:ext cx="1825783" cy="574878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ru-RU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ПРАВО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D25C3C-C37B-037C-D6B7-A17983C76E2B}"/>
              </a:ext>
            </a:extLst>
          </p:cNvPr>
          <p:cNvSpPr/>
          <p:nvPr/>
        </p:nvSpPr>
        <p:spPr>
          <a:xfrm>
            <a:off x="8075938" y="1174454"/>
            <a:ext cx="2535327" cy="570405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ru-RU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НАЛОГИ И БУХУЧЕТ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B149C8E-B82F-CEAA-A32B-23B2429F6C05}"/>
              </a:ext>
            </a:extLst>
          </p:cNvPr>
          <p:cNvSpPr/>
          <p:nvPr/>
        </p:nvSpPr>
        <p:spPr>
          <a:xfrm>
            <a:off x="2448011" y="1172218"/>
            <a:ext cx="3161094" cy="574877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ru-RU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БИЗНЕС ПЛАНИРОВАНИЕ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B416866-F294-D3EB-DB4F-835F98C5BD1B}"/>
              </a:ext>
            </a:extLst>
          </p:cNvPr>
          <p:cNvSpPr/>
          <p:nvPr/>
        </p:nvSpPr>
        <p:spPr>
          <a:xfrm>
            <a:off x="5716430" y="1172218"/>
            <a:ext cx="2252183" cy="574877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ru-RU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ГОСПОДДЕРЖКА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7F6D3A-5F30-C0B4-41F6-EB0DB3E233B7}"/>
              </a:ext>
            </a:extLst>
          </p:cNvPr>
          <p:cNvSpPr txBox="1"/>
          <p:nvPr/>
        </p:nvSpPr>
        <p:spPr>
          <a:xfrm>
            <a:off x="417964" y="1947672"/>
            <a:ext cx="651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</a:rPr>
              <a:t>По телефону горячей линии </a:t>
            </a:r>
            <a:r>
              <a:rPr lang="ru-RU" sz="2400" dirty="0">
                <a:solidFill>
                  <a:srgbClr val="08A5D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8 863 268 8 911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5C181C8-71F0-D9DC-3295-C4E03FFB47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2570885"/>
            <a:ext cx="4805870" cy="320414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61B1A0E-B7F4-5AE2-0A3C-33729DC4B9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62" t="2320" r="-1" b="3945"/>
          <a:stretch/>
        </p:blipFill>
        <p:spPr>
          <a:xfrm>
            <a:off x="6003691" y="2576279"/>
            <a:ext cx="5672371" cy="3187116"/>
          </a:xfrm>
          <a:prstGeom prst="rect">
            <a:avLst/>
          </a:prstGeom>
        </p:spPr>
      </p:pic>
      <p:sp>
        <p:nvSpPr>
          <p:cNvPr id="34" name="Прямоугольник: скругленные углы 5">
            <a:extLst>
              <a:ext uri="{FF2B5EF4-FFF2-40B4-BE49-F238E27FC236}">
                <a16:creationId xmlns:a16="http://schemas.microsoft.com/office/drawing/2014/main" id="{221C87E7-90FF-9B93-2373-C1663932858B}"/>
              </a:ext>
            </a:extLst>
          </p:cNvPr>
          <p:cNvSpPr/>
          <p:nvPr/>
        </p:nvSpPr>
        <p:spPr>
          <a:xfrm>
            <a:off x="1520429" y="5515085"/>
            <a:ext cx="2796888" cy="684548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8645BE-26FE-2CB4-4099-C5C77966A72A}"/>
              </a:ext>
            </a:extLst>
          </p:cNvPr>
          <p:cNvSpPr txBox="1"/>
          <p:nvPr/>
        </p:nvSpPr>
        <p:spPr>
          <a:xfrm>
            <a:off x="1738903" y="5515085"/>
            <a:ext cx="235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>
                <a:latin typeface="Roboto" panose="02000000000000000000" pitchFamily="2" charset="0"/>
                <a:ea typeface="Roboto" panose="02000000000000000000" pitchFamily="2" charset="0"/>
              </a:rPr>
              <a:t>ОЧНО</a:t>
            </a:r>
          </a:p>
          <a:p>
            <a:pPr algn="ctr"/>
            <a:r>
              <a:rPr lang="ru-RU">
                <a:latin typeface="Roboto" panose="02000000000000000000" pitchFamily="2" charset="0"/>
                <a:ea typeface="Roboto" panose="02000000000000000000" pitchFamily="2" charset="0"/>
              </a:rPr>
              <a:t>ул. М. Горького, 151</a:t>
            </a:r>
          </a:p>
        </p:txBody>
      </p:sp>
      <p:sp>
        <p:nvSpPr>
          <p:cNvPr id="36" name="Прямоугольник: скругленные углы 5">
            <a:extLst>
              <a:ext uri="{FF2B5EF4-FFF2-40B4-BE49-F238E27FC236}">
                <a16:creationId xmlns:a16="http://schemas.microsoft.com/office/drawing/2014/main" id="{C1101AA3-10C7-E85E-B73A-8FF33B01825D}"/>
              </a:ext>
            </a:extLst>
          </p:cNvPr>
          <p:cNvSpPr/>
          <p:nvPr/>
        </p:nvSpPr>
        <p:spPr>
          <a:xfrm>
            <a:off x="7441432" y="5515085"/>
            <a:ext cx="2796888" cy="684548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A7382D-0A2D-FE37-4D61-E441FB71CBFF}"/>
              </a:ext>
            </a:extLst>
          </p:cNvPr>
          <p:cNvSpPr txBox="1"/>
          <p:nvPr/>
        </p:nvSpPr>
        <p:spPr>
          <a:xfrm>
            <a:off x="7441432" y="5515085"/>
            <a:ext cx="2796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>
                <a:latin typeface="Roboto" panose="02000000000000000000" pitchFamily="2" charset="0"/>
                <a:ea typeface="Roboto" panose="02000000000000000000" pitchFamily="2" charset="0"/>
              </a:rPr>
              <a:t>ОНЛАЙН</a:t>
            </a:r>
          </a:p>
          <a:p>
            <a:pPr algn="ctr"/>
            <a:r>
              <a:rPr lang="ru-RU">
                <a:latin typeface="Roboto" panose="02000000000000000000" pitchFamily="2" charset="0"/>
                <a:ea typeface="Roboto" panose="02000000000000000000" pitchFamily="2" charset="0"/>
              </a:rPr>
              <a:t>на сайте </a:t>
            </a:r>
            <a:r>
              <a:rPr lang="ru-RU" err="1">
                <a:solidFill>
                  <a:srgbClr val="08A5D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подкрышей.рф</a:t>
            </a:r>
            <a:endParaRPr lang="ru-RU">
              <a:solidFill>
                <a:srgbClr val="08A5D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B4B9AE-FDA7-48CB-84E5-64EB30F82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9768" y="-80789"/>
            <a:ext cx="1322947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09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1FA82-6B7A-34AD-C07A-211472575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2901D0-3247-238D-C653-5CF44C96D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252" y="19270"/>
            <a:ext cx="1325179" cy="9246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39B4BF-C5E1-92E0-A88A-F039C567F9E9}"/>
              </a:ext>
            </a:extLst>
          </p:cNvPr>
          <p:cNvSpPr txBox="1"/>
          <p:nvPr/>
        </p:nvSpPr>
        <p:spPr>
          <a:xfrm>
            <a:off x="465242" y="204776"/>
            <a:ext cx="73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БЕСПЛАТНЫЕ УСЛУГИ ДЛЯ БИЗНЕСА</a:t>
            </a:r>
            <a:endParaRPr lang="ru-RU" sz="2800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FBC5C16B-9606-4E0B-8B41-64612B267E93}"/>
              </a:ext>
            </a:extLst>
          </p:cNvPr>
          <p:cNvSpPr txBox="1"/>
          <p:nvPr/>
        </p:nvSpPr>
        <p:spPr>
          <a:xfrm>
            <a:off x="563204" y="1045066"/>
            <a:ext cx="2935092" cy="369332"/>
          </a:xfrm>
          <a:prstGeom prst="rect">
            <a:avLst/>
          </a:prstGeom>
          <a:gradFill>
            <a:gsLst>
              <a:gs pos="0">
                <a:schemeClr val="accent4"/>
              </a:gs>
              <a:gs pos="30000">
                <a:schemeClr val="accent3"/>
              </a:gs>
              <a:gs pos="70000">
                <a:schemeClr val="accent2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Регистрация ИП/ООО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F7F4D44-24F4-8718-5F89-D249147F76AD}"/>
              </a:ext>
            </a:extLst>
          </p:cNvPr>
          <p:cNvSpPr txBox="1"/>
          <p:nvPr/>
        </p:nvSpPr>
        <p:spPr>
          <a:xfrm>
            <a:off x="619883" y="1400581"/>
            <a:ext cx="4903094" cy="98488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Получатели: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Регистрация в городе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Ростове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Выбор местонахождения ООО — город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Ростова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75F182D6-723B-8B4B-BA76-A049B08C6508}"/>
              </a:ext>
            </a:extLst>
          </p:cNvPr>
          <p:cNvSpPr txBox="1"/>
          <p:nvPr/>
        </p:nvSpPr>
        <p:spPr>
          <a:xfrm>
            <a:off x="563204" y="2446234"/>
            <a:ext cx="3981439" cy="400163"/>
          </a:xfrm>
          <a:prstGeom prst="rect">
            <a:avLst/>
          </a:prstGeom>
          <a:gradFill>
            <a:gsLst>
              <a:gs pos="0">
                <a:schemeClr val="accent4"/>
              </a:gs>
              <a:gs pos="30000">
                <a:schemeClr val="accent3"/>
              </a:gs>
              <a:gs pos="70000">
                <a:schemeClr val="accent2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Юридическое сопровождение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AB6535-3EC8-04D1-7353-9D19EF55DFBB}"/>
              </a:ext>
            </a:extLst>
          </p:cNvPr>
          <p:cNvSpPr/>
          <p:nvPr/>
        </p:nvSpPr>
        <p:spPr>
          <a:xfrm>
            <a:off x="596934" y="2947569"/>
            <a:ext cx="4609253" cy="9848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Получатели: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Субъекты МСП (юр. лица и ИП)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Самозанятые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Регистрация — город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Ростова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C0AD3CE8-E07D-1A5D-BCBA-07CD69222AE9}"/>
              </a:ext>
            </a:extLst>
          </p:cNvPr>
          <p:cNvSpPr txBox="1"/>
          <p:nvPr/>
        </p:nvSpPr>
        <p:spPr>
          <a:xfrm>
            <a:off x="619882" y="4040485"/>
            <a:ext cx="3995302" cy="369332"/>
          </a:xfrm>
          <a:prstGeom prst="rect">
            <a:avLst/>
          </a:prstGeom>
          <a:gradFill>
            <a:gsLst>
              <a:gs pos="0">
                <a:schemeClr val="accent4"/>
              </a:gs>
              <a:gs pos="30000">
                <a:schemeClr val="accent3"/>
              </a:gs>
              <a:gs pos="70000">
                <a:schemeClr val="accent2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Бухгалтерское сопровождение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39F2DE-2A3D-2D89-84A1-7A56FCCE0AAE}"/>
              </a:ext>
            </a:extLst>
          </p:cNvPr>
          <p:cNvSpPr/>
          <p:nvPr/>
        </p:nvSpPr>
        <p:spPr>
          <a:xfrm>
            <a:off x="596934" y="4458995"/>
            <a:ext cx="3790220" cy="7694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Получатели: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Индивидуальные предприниматели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Регистрация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916F426C-2A97-5A3F-FF9E-2C4CE888765B}"/>
              </a:ext>
            </a:extLst>
          </p:cNvPr>
          <p:cNvSpPr txBox="1"/>
          <p:nvPr/>
        </p:nvSpPr>
        <p:spPr>
          <a:xfrm>
            <a:off x="6933487" y="2527814"/>
            <a:ext cx="4566455" cy="369332"/>
          </a:xfrm>
          <a:prstGeom prst="rect">
            <a:avLst/>
          </a:prstGeom>
          <a:gradFill>
            <a:gsLst>
              <a:gs pos="0">
                <a:schemeClr val="accent4"/>
              </a:gs>
              <a:gs pos="30000">
                <a:schemeClr val="accent3"/>
              </a:gs>
              <a:gs pos="70000">
                <a:schemeClr val="accent2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Помощь в разработке бизнес-плана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44D05FB-723A-2B6F-2C5F-026524FF6AD5}"/>
              </a:ext>
            </a:extLst>
          </p:cNvPr>
          <p:cNvSpPr/>
          <p:nvPr/>
        </p:nvSpPr>
        <p:spPr>
          <a:xfrm>
            <a:off x="6957065" y="3083682"/>
            <a:ext cx="5046061" cy="9848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Получатели: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Граждане, желающие организовать собственное дело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СМСП и самозанятые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Регистрация - г.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Ростова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-на-Дону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154D4E2-E024-DDB2-A2C2-3CACE0DF12EC}"/>
              </a:ext>
            </a:extLst>
          </p:cNvPr>
          <p:cNvSpPr/>
          <p:nvPr/>
        </p:nvSpPr>
        <p:spPr>
          <a:xfrm>
            <a:off x="1410272" y="6127654"/>
            <a:ext cx="3016394" cy="5232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Подкрышей.рф</a:t>
            </a:r>
            <a:endParaRPr lang="ru-RU" sz="2800" b="1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9FBC704-261E-8F92-0E22-B37668FA398C}"/>
              </a:ext>
            </a:extLst>
          </p:cNvPr>
          <p:cNvSpPr/>
          <p:nvPr/>
        </p:nvSpPr>
        <p:spPr>
          <a:xfrm>
            <a:off x="1483515" y="5482899"/>
            <a:ext cx="2943151" cy="5232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8 863 268 8 911</a:t>
            </a:r>
          </a:p>
        </p:txBody>
      </p:sp>
      <p:pic>
        <p:nvPicPr>
          <p:cNvPr id="27" name="Рисунок 26" descr="Ноутбук со сплошной заливкой">
            <a:extLst>
              <a:ext uri="{FF2B5EF4-FFF2-40B4-BE49-F238E27FC236}">
                <a16:creationId xmlns:a16="http://schemas.microsoft.com/office/drawing/2014/main" id="{F60394C3-1240-DC6F-C630-80473F65B2F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388" y="5813213"/>
            <a:ext cx="984884" cy="984884"/>
          </a:xfrm>
          <a:prstGeom prst="rect">
            <a:avLst/>
          </a:prstGeom>
        </p:spPr>
      </p:pic>
      <p:pic>
        <p:nvPicPr>
          <p:cNvPr id="32" name="Рисунок 31" descr="Телефонная трубка со сплошной заливкой">
            <a:extLst>
              <a:ext uri="{FF2B5EF4-FFF2-40B4-BE49-F238E27FC236}">
                <a16:creationId xmlns:a16="http://schemas.microsoft.com/office/drawing/2014/main" id="{24753026-1EE2-C306-5023-FEABD6456CB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204" y="5326793"/>
            <a:ext cx="609555" cy="609555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BF4C6726-294D-4AEE-B4BB-06A4645BEBA4}"/>
              </a:ext>
            </a:extLst>
          </p:cNvPr>
          <p:cNvSpPr txBox="1"/>
          <p:nvPr/>
        </p:nvSpPr>
        <p:spPr>
          <a:xfrm>
            <a:off x="6957065" y="1438175"/>
            <a:ext cx="5179967" cy="76944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Получатели: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Субъекты МСП (юр. лица и ИП)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Регистрация — город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Ростова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  <a:endParaRPr lang="ru-RU" sz="14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352468A6-A687-4018-8CF5-A8CF7C8B44E3}"/>
              </a:ext>
            </a:extLst>
          </p:cNvPr>
          <p:cNvSpPr txBox="1"/>
          <p:nvPr/>
        </p:nvSpPr>
        <p:spPr>
          <a:xfrm>
            <a:off x="6848856" y="1060244"/>
            <a:ext cx="4436004" cy="369332"/>
          </a:xfrm>
          <a:prstGeom prst="rect">
            <a:avLst/>
          </a:prstGeom>
          <a:gradFill>
            <a:gsLst>
              <a:gs pos="0">
                <a:schemeClr val="accent4"/>
              </a:gs>
              <a:gs pos="30000">
                <a:schemeClr val="accent3"/>
              </a:gs>
              <a:gs pos="70000">
                <a:schemeClr val="accent2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Регистрация товарного знака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4C5752E9-1003-4CE7-A1AF-C31B2CC0BD3F}"/>
              </a:ext>
            </a:extLst>
          </p:cNvPr>
          <p:cNvSpPr txBox="1"/>
          <p:nvPr/>
        </p:nvSpPr>
        <p:spPr>
          <a:xfrm>
            <a:off x="6957065" y="4341908"/>
            <a:ext cx="4985293" cy="984885"/>
          </a:xfrm>
          <a:prstGeom prst="rect">
            <a:avLst/>
          </a:prstGeom>
          <a:gradFill>
            <a:gsLst>
              <a:gs pos="0">
                <a:schemeClr val="accent4"/>
              </a:gs>
              <a:gs pos="30000">
                <a:schemeClr val="accent3"/>
              </a:gs>
              <a:gs pos="70000">
                <a:schemeClr val="accent2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Помощь в оформлении документов для получения грантов (для молодых- до 25 лет, для социальных предпринимателей)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4B838F1B-9BA4-47C3-9508-58D09A9D348E}"/>
              </a:ext>
            </a:extLst>
          </p:cNvPr>
          <p:cNvSpPr txBox="1"/>
          <p:nvPr/>
        </p:nvSpPr>
        <p:spPr>
          <a:xfrm>
            <a:off x="7070242" y="5445946"/>
            <a:ext cx="4927080" cy="76944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Получатели: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Субъекты МСП (юр. лица и ИП)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Регистрация — город 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Ростова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  <a:endParaRPr lang="ru-RU" sz="14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77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82972-2FB2-9AB4-E718-4E99B3E92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F527F2-ED8A-5359-91D6-097E083C5AAF}"/>
              </a:ext>
            </a:extLst>
          </p:cNvPr>
          <p:cNvSpPr/>
          <p:nvPr/>
        </p:nvSpPr>
        <p:spPr>
          <a:xfrm>
            <a:off x="0" y="-14286"/>
            <a:ext cx="12192000" cy="1146762"/>
          </a:xfrm>
          <a:prstGeom prst="rect">
            <a:avLst/>
          </a:prstGeom>
          <a:solidFill>
            <a:srgbClr val="0384AB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C3D210-2997-F39D-5631-6F11AD105563}"/>
              </a:ext>
            </a:extLst>
          </p:cNvPr>
          <p:cNvSpPr txBox="1"/>
          <p:nvPr/>
        </p:nvSpPr>
        <p:spPr>
          <a:xfrm>
            <a:off x="294131" y="105029"/>
            <a:ext cx="113745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ru-RU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КОНСУЛЬТАЦИИ ПО НАЛОГОВЫМ </a:t>
            </a:r>
          </a:p>
          <a:p>
            <a:pPr algn="ctr" defTabSz="685800"/>
            <a:r>
              <a:rPr lang="ru-RU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ЛЬГОТАМ В ГОРОДЕ РОСТОВЕ-НА-ДОНУ</a:t>
            </a:r>
            <a:endParaRPr lang="ru-RU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5F2F8E-03EC-F8B4-DE84-3B531798BE45}"/>
              </a:ext>
            </a:extLst>
          </p:cNvPr>
          <p:cNvSpPr txBox="1"/>
          <p:nvPr/>
        </p:nvSpPr>
        <p:spPr>
          <a:xfrm>
            <a:off x="9044038" y="1841915"/>
            <a:ext cx="297055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ТОЛЬКО ДЛЯ </a:t>
            </a:r>
          </a:p>
          <a:p>
            <a:r>
              <a:rPr lang="ru-RU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ОБРАБАТЫВАЮЩИХ </a:t>
            </a:r>
          </a:p>
          <a:p>
            <a:r>
              <a:rPr lang="ru-RU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ПРОИЗВОДСТВ</a:t>
            </a:r>
          </a:p>
          <a:p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7202536-1F72-2D93-8FD8-FB5CDD5B0466}"/>
              </a:ext>
            </a:extLst>
          </p:cNvPr>
          <p:cNvSpPr/>
          <p:nvPr/>
        </p:nvSpPr>
        <p:spPr>
          <a:xfrm>
            <a:off x="90674" y="5862430"/>
            <a:ext cx="40203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Закон РО от 10.05.2012  № 843-ЗС</a:t>
            </a:r>
            <a:endParaRPr lang="ru-RU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ru-RU" sz="1350" b="1" dirty="0"/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id="{2CEDC9F4-5F12-472E-8CC2-42638F0E9152}"/>
              </a:ext>
            </a:extLst>
          </p:cNvPr>
          <p:cNvSpPr/>
          <p:nvPr/>
        </p:nvSpPr>
        <p:spPr>
          <a:xfrm>
            <a:off x="60617" y="1221907"/>
            <a:ext cx="3494141" cy="637849"/>
          </a:xfrm>
          <a:prstGeom prst="roundRect">
            <a:avLst>
              <a:gd name="adj" fmla="val 1674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3CBFB8-99C9-4790-9384-EE90F9412A7D}"/>
              </a:ext>
            </a:extLst>
          </p:cNvPr>
          <p:cNvSpPr txBox="1"/>
          <p:nvPr/>
        </p:nvSpPr>
        <p:spPr>
          <a:xfrm>
            <a:off x="184630" y="1325006"/>
            <a:ext cx="3371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Налог на прибыль организаций</a:t>
            </a:r>
          </a:p>
          <a:p>
            <a:endParaRPr lang="ru-RU" b="1" dirty="0"/>
          </a:p>
        </p:txBody>
      </p:sp>
      <p:sp>
        <p:nvSpPr>
          <p:cNvPr id="14" name="Прямоугольник: скругленные углы 5">
            <a:extLst>
              <a:ext uri="{FF2B5EF4-FFF2-40B4-BE49-F238E27FC236}">
                <a16:creationId xmlns:a16="http://schemas.microsoft.com/office/drawing/2014/main" id="{2EF43C0F-82AB-4408-BF32-AD02E285043E}"/>
              </a:ext>
            </a:extLst>
          </p:cNvPr>
          <p:cNvSpPr/>
          <p:nvPr/>
        </p:nvSpPr>
        <p:spPr>
          <a:xfrm>
            <a:off x="4406981" y="5475957"/>
            <a:ext cx="2233142" cy="1023357"/>
          </a:xfrm>
          <a:prstGeom prst="roundRect">
            <a:avLst>
              <a:gd name="adj" fmla="val 683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27E9C0-67FA-4F30-B911-726637F5AF1A}"/>
              </a:ext>
            </a:extLst>
          </p:cNvPr>
          <p:cNvSpPr txBox="1"/>
          <p:nvPr/>
        </p:nvSpPr>
        <p:spPr>
          <a:xfrm>
            <a:off x="4446287" y="5508880"/>
            <a:ext cx="2376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Земельный налог 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 снижение на 50%</a:t>
            </a:r>
            <a:endParaRPr lang="ru-RU" b="1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E6204D-9695-4CD8-A058-5EDED82A194C}"/>
              </a:ext>
            </a:extLst>
          </p:cNvPr>
          <p:cNvSpPr/>
          <p:nvPr/>
        </p:nvSpPr>
        <p:spPr>
          <a:xfrm>
            <a:off x="6938280" y="6168196"/>
            <a:ext cx="4817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Решение Ростовской-на-Дону городской Думы от 25.04.2023 N 473</a:t>
            </a:r>
          </a:p>
        </p:txBody>
      </p:sp>
      <p:sp>
        <p:nvSpPr>
          <p:cNvPr id="15" name="Прямоугольник: скругленные углы 5">
            <a:extLst>
              <a:ext uri="{FF2B5EF4-FFF2-40B4-BE49-F238E27FC236}">
                <a16:creationId xmlns:a16="http://schemas.microsoft.com/office/drawing/2014/main" id="{264F5738-2CA5-4AA2-8298-5CEADF332139}"/>
              </a:ext>
            </a:extLst>
          </p:cNvPr>
          <p:cNvSpPr/>
          <p:nvPr/>
        </p:nvSpPr>
        <p:spPr>
          <a:xfrm>
            <a:off x="144342" y="4686616"/>
            <a:ext cx="2716534" cy="658028"/>
          </a:xfrm>
          <a:prstGeom prst="roundRect">
            <a:avLst>
              <a:gd name="adj" fmla="val 683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Налог по УСН</a:t>
            </a: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id="{A535A124-B6DA-44CE-B5C3-002D9D3B1BFF}"/>
              </a:ext>
            </a:extLst>
          </p:cNvPr>
          <p:cNvSpPr/>
          <p:nvPr/>
        </p:nvSpPr>
        <p:spPr>
          <a:xfrm>
            <a:off x="91874" y="3043710"/>
            <a:ext cx="4791854" cy="1441018"/>
          </a:xfrm>
          <a:prstGeom prst="roundRect">
            <a:avLst>
              <a:gd name="adj" fmla="val 683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38100" dir="2700000" sx="103000" sy="103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4389F06-F483-40FF-AB94-BB892D07146E}"/>
              </a:ext>
            </a:extLst>
          </p:cNvPr>
          <p:cNvSpPr/>
          <p:nvPr/>
        </p:nvSpPr>
        <p:spPr>
          <a:xfrm>
            <a:off x="4955345" y="1344248"/>
            <a:ext cx="71042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Для инвесторов,  общественных организаций инвалидов (до 01.01.2025).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C0D1D6-F390-446C-9E8A-1B68215F4FF0}"/>
              </a:ext>
            </a:extLst>
          </p:cNvPr>
          <p:cNvSpPr/>
          <p:nvPr/>
        </p:nvSpPr>
        <p:spPr>
          <a:xfrm>
            <a:off x="4845459" y="1742111"/>
            <a:ext cx="7166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Для организаций, заключивших специальные инвестиционные контракты с участием РФ.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BD5C9F-0FC0-4B79-B289-B5E6D2C5EFB8}"/>
              </a:ext>
            </a:extLst>
          </p:cNvPr>
          <p:cNvSpPr/>
          <p:nvPr/>
        </p:nvSpPr>
        <p:spPr>
          <a:xfrm>
            <a:off x="4841426" y="2389541"/>
            <a:ext cx="71651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Для участников региональных инвестиционных проектов, объем вложений не менее 300 млрд рублей  (на период до 31.12.2028).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0B73062-8F4D-4B5D-AC59-5D1D1A56B04B}"/>
              </a:ext>
            </a:extLst>
          </p:cNvPr>
          <p:cNvSpPr/>
          <p:nvPr/>
        </p:nvSpPr>
        <p:spPr>
          <a:xfrm>
            <a:off x="3662099" y="1244371"/>
            <a:ext cx="12153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12,5%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25B1BCC-5EED-4D26-9CDA-AB05970E12F5}"/>
              </a:ext>
            </a:extLst>
          </p:cNvPr>
          <p:cNvSpPr/>
          <p:nvPr/>
        </p:nvSpPr>
        <p:spPr>
          <a:xfrm>
            <a:off x="4020368" y="1774398"/>
            <a:ext cx="821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0</a:t>
            </a:r>
            <a:r>
              <a:rPr lang="ru-RU" sz="2000" b="1" dirty="0">
                <a:solidFill>
                  <a:srgbClr val="FF0000"/>
                </a:solidFill>
              </a:rPr>
              <a:t>%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4131B2-2BF3-4D18-A432-BBAE70FFB88F}"/>
              </a:ext>
            </a:extLst>
          </p:cNvPr>
          <p:cNvSpPr/>
          <p:nvPr/>
        </p:nvSpPr>
        <p:spPr>
          <a:xfrm>
            <a:off x="3961134" y="2385454"/>
            <a:ext cx="821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10</a:t>
            </a:r>
            <a:r>
              <a:rPr lang="ru-RU" sz="2000" b="1" dirty="0">
                <a:solidFill>
                  <a:srgbClr val="FF0000"/>
                </a:solidFill>
              </a:rPr>
              <a:t>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31594AE-F6C5-4AB2-A490-5AFADE03E079}"/>
              </a:ext>
            </a:extLst>
          </p:cNvPr>
          <p:cNvSpPr/>
          <p:nvPr/>
        </p:nvSpPr>
        <p:spPr>
          <a:xfrm>
            <a:off x="0" y="3075997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Полное освобождение от налога на имущество 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Для инвесторов, объем вложений 300,0 млн рублей и более; организаций, </a:t>
            </a:r>
          </a:p>
          <a:p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                                                                                                         заключивших концессионные соглашения в РО.</a:t>
            </a:r>
          </a:p>
          <a:p>
            <a:endParaRPr lang="ru-RU" sz="16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b="1" dirty="0"/>
              <a:t>Освобождение на 50% от налога на имущество  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Для организаций, осуществляющих деятельность в сфере телекоммуникаций; </a:t>
            </a:r>
          </a:p>
          <a:p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                                                                                                         для инвесторов, объем вложений от 3 млн до 300,0 млн рублей (Ростов-на-Дону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FC21332-425A-4FC6-BFF0-9969986181AE}"/>
              </a:ext>
            </a:extLst>
          </p:cNvPr>
          <p:cNvSpPr/>
          <p:nvPr/>
        </p:nvSpPr>
        <p:spPr>
          <a:xfrm>
            <a:off x="4877496" y="4684260"/>
            <a:ext cx="7259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Для организаций и ИП, осуществляющих деятельность в сфере разработки  компьютерного обеспечения (ОКВЭД 62) и по обработке данных (ОКВЭД 63.11)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F464F4B-8A37-4424-8FB6-71C84EB776B7}"/>
              </a:ext>
            </a:extLst>
          </p:cNvPr>
          <p:cNvSpPr/>
          <p:nvPr/>
        </p:nvSpPr>
        <p:spPr>
          <a:xfrm>
            <a:off x="3165007" y="4668020"/>
            <a:ext cx="1691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1% и 5</a:t>
            </a:r>
            <a:r>
              <a:rPr lang="ru-RU" sz="2000" b="1" dirty="0">
                <a:solidFill>
                  <a:srgbClr val="FF0000"/>
                </a:solidFill>
              </a:rPr>
              <a:t>%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A08980A-CBC4-4941-9A0A-3E33283C5CCD}"/>
              </a:ext>
            </a:extLst>
          </p:cNvPr>
          <p:cNvSpPr/>
          <p:nvPr/>
        </p:nvSpPr>
        <p:spPr>
          <a:xfrm>
            <a:off x="6868457" y="5533378"/>
            <a:ext cx="46547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Для СМСП, осуществляющих деятельность в сфере в сфере обрабатывающих производств</a:t>
            </a:r>
          </a:p>
        </p:txBody>
      </p:sp>
    </p:spTree>
    <p:extLst>
      <p:ext uri="{BB962C8B-B14F-4D97-AF65-F5344CB8AC3E}">
        <p14:creationId xmlns:p14="http://schemas.microsoft.com/office/powerpoint/2010/main" val="158248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араллелограмм 62">
            <a:extLst>
              <a:ext uri="{FF2B5EF4-FFF2-40B4-BE49-F238E27FC236}">
                <a16:creationId xmlns:a16="http://schemas.microsoft.com/office/drawing/2014/main" id="{59D9677E-8739-6F60-81E1-23ADB0077DE7}"/>
              </a:ext>
            </a:extLst>
          </p:cNvPr>
          <p:cNvSpPr/>
          <p:nvPr/>
        </p:nvSpPr>
        <p:spPr>
          <a:xfrm>
            <a:off x="6367849" y="4183625"/>
            <a:ext cx="9805789" cy="5840531"/>
          </a:xfrm>
          <a:prstGeom prst="parallelogram">
            <a:avLst/>
          </a:prstGeom>
          <a:solidFill>
            <a:srgbClr val="32BD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араллелограмм 61">
            <a:extLst>
              <a:ext uri="{FF2B5EF4-FFF2-40B4-BE49-F238E27FC236}">
                <a16:creationId xmlns:a16="http://schemas.microsoft.com/office/drawing/2014/main" id="{5473374A-7ADA-D9AC-D363-D2542F0F9854}"/>
              </a:ext>
            </a:extLst>
          </p:cNvPr>
          <p:cNvSpPr/>
          <p:nvPr/>
        </p:nvSpPr>
        <p:spPr>
          <a:xfrm>
            <a:off x="6773168" y="3693403"/>
            <a:ext cx="9805789" cy="5840531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8BF700-980E-D87D-F6E3-D14BB568B4E1}"/>
              </a:ext>
            </a:extLst>
          </p:cNvPr>
          <p:cNvSpPr txBox="1"/>
          <p:nvPr/>
        </p:nvSpPr>
        <p:spPr>
          <a:xfrm>
            <a:off x="3150516" y="920645"/>
            <a:ext cx="34856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sz="28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ПОЛУЧИТЬ </a:t>
            </a:r>
          </a:p>
          <a:p>
            <a:pPr defTabSz="685800"/>
            <a:r>
              <a:rPr lang="ru-RU" sz="2800" b="1" dirty="0">
                <a:solidFill>
                  <a:srgbClr val="08A5D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БЕСПЛАТНОЕ</a:t>
            </a:r>
            <a:r>
              <a:rPr lang="ru-RU" sz="28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РАБОЧЕЕ МЕСТО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7419DF4-9684-40C1-B60A-0614151A2027}"/>
              </a:ext>
            </a:extLst>
          </p:cNvPr>
          <p:cNvSpPr txBox="1"/>
          <p:nvPr/>
        </p:nvSpPr>
        <p:spPr>
          <a:xfrm>
            <a:off x="3150516" y="3052115"/>
            <a:ext cx="7480125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Требования для желающих стать резидентами: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34733ED-84A5-A820-C04A-BF0C21373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2084" y="-2802"/>
            <a:ext cx="1212377" cy="845949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мебель, в помещении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12CF9E42-C155-BB60-A2DE-069A529F18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0" t="98" r="53583" b="-98"/>
          <a:stretch/>
        </p:blipFill>
        <p:spPr>
          <a:xfrm>
            <a:off x="-36784" y="-53315"/>
            <a:ext cx="3014678" cy="6978337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4A588F9-55CB-656D-2653-37738D220E78}"/>
              </a:ext>
            </a:extLst>
          </p:cNvPr>
          <p:cNvSpPr/>
          <p:nvPr/>
        </p:nvSpPr>
        <p:spPr>
          <a:xfrm>
            <a:off x="-36783" y="0"/>
            <a:ext cx="3014678" cy="6858000"/>
          </a:xfrm>
          <a:prstGeom prst="rect">
            <a:avLst/>
          </a:prstGeom>
          <a:gradFill>
            <a:gsLst>
              <a:gs pos="0">
                <a:schemeClr val="accent4">
                  <a:alpha val="50000"/>
                </a:schemeClr>
              </a:gs>
              <a:gs pos="33000">
                <a:schemeClr val="accent3">
                  <a:alpha val="50000"/>
                </a:schemeClr>
              </a:gs>
              <a:gs pos="66000">
                <a:schemeClr val="accent2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AFB84A4-FCCA-370A-CF31-704C4848E966}"/>
              </a:ext>
            </a:extLst>
          </p:cNvPr>
          <p:cNvSpPr/>
          <p:nvPr/>
        </p:nvSpPr>
        <p:spPr>
          <a:xfrm>
            <a:off x="7366406" y="824817"/>
            <a:ext cx="3455688" cy="4158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76380BA-F3D2-7385-FEFE-789A26190EF5}"/>
              </a:ext>
            </a:extLst>
          </p:cNvPr>
          <p:cNvSpPr/>
          <p:nvPr/>
        </p:nvSpPr>
        <p:spPr>
          <a:xfrm>
            <a:off x="10695094" y="817478"/>
            <a:ext cx="127000" cy="4374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6" name="Стрелка: шеврон 17">
            <a:extLst>
              <a:ext uri="{FF2B5EF4-FFF2-40B4-BE49-F238E27FC236}">
                <a16:creationId xmlns:a16="http://schemas.microsoft.com/office/drawing/2014/main" id="{BFF4BDB7-E4BC-76A9-C772-D44D184EF597}"/>
              </a:ext>
            </a:extLst>
          </p:cNvPr>
          <p:cNvSpPr/>
          <p:nvPr/>
        </p:nvSpPr>
        <p:spPr>
          <a:xfrm flipH="1">
            <a:off x="6669022" y="810303"/>
            <a:ext cx="781713" cy="437423"/>
          </a:xfrm>
          <a:prstGeom prst="chevron">
            <a:avLst>
              <a:gd name="adj" fmla="val 3587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B4B6BA4-FEAB-74B3-439F-A665253477CF}"/>
              </a:ext>
            </a:extLst>
          </p:cNvPr>
          <p:cNvSpPr/>
          <p:nvPr/>
        </p:nvSpPr>
        <p:spPr>
          <a:xfrm flipH="1">
            <a:off x="7018113" y="1418631"/>
            <a:ext cx="3703818" cy="43742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2AD2E38-A50E-4F90-9202-644E02CDAC44}"/>
              </a:ext>
            </a:extLst>
          </p:cNvPr>
          <p:cNvSpPr/>
          <p:nvPr/>
        </p:nvSpPr>
        <p:spPr>
          <a:xfrm>
            <a:off x="10693237" y="1412833"/>
            <a:ext cx="127000" cy="4374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1" name="Стрелка: шеврон 28">
            <a:extLst>
              <a:ext uri="{FF2B5EF4-FFF2-40B4-BE49-F238E27FC236}">
                <a16:creationId xmlns:a16="http://schemas.microsoft.com/office/drawing/2014/main" id="{B80B0EA5-9695-982A-8E59-B6D03A0B21A3}"/>
              </a:ext>
            </a:extLst>
          </p:cNvPr>
          <p:cNvSpPr/>
          <p:nvPr/>
        </p:nvSpPr>
        <p:spPr>
          <a:xfrm flipH="1">
            <a:off x="6669022" y="1455270"/>
            <a:ext cx="781713" cy="437423"/>
          </a:xfrm>
          <a:prstGeom prst="chevron">
            <a:avLst>
              <a:gd name="adj" fmla="val 3587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2165C08-2C70-D234-5AD3-CC4E37E4A474}"/>
              </a:ext>
            </a:extLst>
          </p:cNvPr>
          <p:cNvSpPr/>
          <p:nvPr/>
        </p:nvSpPr>
        <p:spPr>
          <a:xfrm>
            <a:off x="7275517" y="2081429"/>
            <a:ext cx="3703818" cy="43742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7967EF7-FAAD-6677-3218-1F3B83C66D13}"/>
              </a:ext>
            </a:extLst>
          </p:cNvPr>
          <p:cNvSpPr/>
          <p:nvPr/>
        </p:nvSpPr>
        <p:spPr>
          <a:xfrm>
            <a:off x="10693237" y="2048729"/>
            <a:ext cx="127000" cy="4374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6" name="Стрелка: шеврон 41">
            <a:extLst>
              <a:ext uri="{FF2B5EF4-FFF2-40B4-BE49-F238E27FC236}">
                <a16:creationId xmlns:a16="http://schemas.microsoft.com/office/drawing/2014/main" id="{EBE6991F-B325-C460-E8F2-E8FE377028A9}"/>
              </a:ext>
            </a:extLst>
          </p:cNvPr>
          <p:cNvSpPr/>
          <p:nvPr/>
        </p:nvSpPr>
        <p:spPr>
          <a:xfrm flipH="1">
            <a:off x="6679752" y="2084942"/>
            <a:ext cx="781713" cy="437423"/>
          </a:xfrm>
          <a:prstGeom prst="chevron">
            <a:avLst>
              <a:gd name="adj" fmla="val 358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742A5F-8E2F-406E-8687-C38AACDCC03E}"/>
              </a:ext>
            </a:extLst>
          </p:cNvPr>
          <p:cNvSpPr txBox="1"/>
          <p:nvPr/>
        </p:nvSpPr>
        <p:spPr>
          <a:xfrm>
            <a:off x="7366405" y="922445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Физическое лицо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FE0B905-6106-18ED-BDC5-964F4AD1C707}"/>
              </a:ext>
            </a:extLst>
          </p:cNvPr>
          <p:cNvSpPr txBox="1"/>
          <p:nvPr/>
        </p:nvSpPr>
        <p:spPr>
          <a:xfrm>
            <a:off x="9721695" y="882434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08A5D6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3 месяца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9E8852-F306-8D2C-A371-A9710D6FEA77}"/>
              </a:ext>
            </a:extLst>
          </p:cNvPr>
          <p:cNvSpPr txBox="1"/>
          <p:nvPr/>
        </p:nvSpPr>
        <p:spPr>
          <a:xfrm>
            <a:off x="7366405" y="1420306"/>
            <a:ext cx="3139875" cy="48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Субъект СМСП </a:t>
            </a:r>
          </a:p>
          <a:p>
            <a:pPr defTabSz="685800">
              <a:lnSpc>
                <a:spcPct val="80000"/>
              </a:lnSpc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(ИП или ООО) 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246082-9661-A1E5-2FA2-1A98F7DCD027}"/>
              </a:ext>
            </a:extLst>
          </p:cNvPr>
          <p:cNvSpPr txBox="1"/>
          <p:nvPr/>
        </p:nvSpPr>
        <p:spPr>
          <a:xfrm>
            <a:off x="7391635" y="2123866"/>
            <a:ext cx="18672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Самозанятые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A681D2-A70F-7347-E72A-73AD43E1249C}"/>
              </a:ext>
            </a:extLst>
          </p:cNvPr>
          <p:cNvSpPr txBox="1"/>
          <p:nvPr/>
        </p:nvSpPr>
        <p:spPr>
          <a:xfrm>
            <a:off x="9808801" y="1498842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08A5D6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4 года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AADC7DA-71DC-ED37-9C00-73150D44C645}"/>
              </a:ext>
            </a:extLst>
          </p:cNvPr>
          <p:cNvSpPr txBox="1"/>
          <p:nvPr/>
        </p:nvSpPr>
        <p:spPr>
          <a:xfrm>
            <a:off x="9808801" y="2154643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08A5D6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4 года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B98186A-A005-1A52-EB0F-B7B5F83DB365}"/>
              </a:ext>
            </a:extLst>
          </p:cNvPr>
          <p:cNvSpPr txBox="1"/>
          <p:nvPr/>
        </p:nvSpPr>
        <p:spPr>
          <a:xfrm>
            <a:off x="3173915" y="2303355"/>
            <a:ext cx="3629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до 6 мест на 1 субъекта МСП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F967402-1E6F-A63A-4A0D-2088E1E95DC1}"/>
              </a:ext>
            </a:extLst>
          </p:cNvPr>
          <p:cNvSpPr txBox="1"/>
          <p:nvPr/>
        </p:nvSpPr>
        <p:spPr>
          <a:xfrm>
            <a:off x="3587697" y="4039636"/>
            <a:ext cx="3687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Регистрация в г. </a:t>
            </a:r>
            <a:r>
              <a:rPr lang="ru-RU" sz="1600" dirty="0" err="1">
                <a:latin typeface="Roboto" panose="02000000000000000000" pitchFamily="2" charset="0"/>
                <a:ea typeface="Roboto" panose="02000000000000000000" pitchFamily="2" charset="0"/>
              </a:rPr>
              <a:t>Ростове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D64D4D7-1DE7-D4D6-ABEE-0F831E149D1A}"/>
              </a:ext>
            </a:extLst>
          </p:cNvPr>
          <p:cNvSpPr txBox="1"/>
          <p:nvPr/>
        </p:nvSpPr>
        <p:spPr>
          <a:xfrm>
            <a:off x="3587697" y="4572755"/>
            <a:ext cx="3687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Состоять в реестре СМСП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D46A4A6-8F79-16A1-E13B-6ED3248A0BD5}"/>
              </a:ext>
            </a:extLst>
          </p:cNvPr>
          <p:cNvSpPr txBox="1"/>
          <p:nvPr/>
        </p:nvSpPr>
        <p:spPr>
          <a:xfrm>
            <a:off x="3678586" y="5064118"/>
            <a:ext cx="3687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600">
                <a:latin typeface="Roboto" panose="02000000000000000000" pitchFamily="2" charset="0"/>
                <a:ea typeface="Roboto" panose="02000000000000000000" pitchFamily="2" charset="0"/>
              </a:rPr>
              <a:t>Плательщик НПД</a:t>
            </a:r>
          </a:p>
        </p:txBody>
      </p:sp>
      <p:sp>
        <p:nvSpPr>
          <p:cNvPr id="55" name="Параллелограмм 54">
            <a:extLst>
              <a:ext uri="{FF2B5EF4-FFF2-40B4-BE49-F238E27FC236}">
                <a16:creationId xmlns:a16="http://schemas.microsoft.com/office/drawing/2014/main" id="{B59A277F-CD31-B571-262E-D1930EC67F08}"/>
              </a:ext>
            </a:extLst>
          </p:cNvPr>
          <p:cNvSpPr/>
          <p:nvPr/>
        </p:nvSpPr>
        <p:spPr>
          <a:xfrm>
            <a:off x="3242585" y="4571676"/>
            <a:ext cx="345111" cy="338553"/>
          </a:xfrm>
          <a:prstGeom prst="parallelogram">
            <a:avLst/>
          </a:prstGeom>
          <a:solidFill>
            <a:srgbClr val="03A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Параллелограмм 55">
            <a:extLst>
              <a:ext uri="{FF2B5EF4-FFF2-40B4-BE49-F238E27FC236}">
                <a16:creationId xmlns:a16="http://schemas.microsoft.com/office/drawing/2014/main" id="{E209FF7E-9601-B8D0-D345-6FC8E7594CEA}"/>
              </a:ext>
            </a:extLst>
          </p:cNvPr>
          <p:cNvSpPr/>
          <p:nvPr/>
        </p:nvSpPr>
        <p:spPr>
          <a:xfrm>
            <a:off x="3238500" y="5173944"/>
            <a:ext cx="336412" cy="301499"/>
          </a:xfrm>
          <a:prstGeom prst="parallelogram">
            <a:avLst/>
          </a:prstGeom>
          <a:solidFill>
            <a:srgbClr val="03A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араллелограмм 56">
            <a:extLst>
              <a:ext uri="{FF2B5EF4-FFF2-40B4-BE49-F238E27FC236}">
                <a16:creationId xmlns:a16="http://schemas.microsoft.com/office/drawing/2014/main" id="{2A8C6101-E80E-36F8-4CCA-BAE404A3BF45}"/>
              </a:ext>
            </a:extLst>
          </p:cNvPr>
          <p:cNvSpPr/>
          <p:nvPr/>
        </p:nvSpPr>
        <p:spPr>
          <a:xfrm>
            <a:off x="3244675" y="4101220"/>
            <a:ext cx="322390" cy="290093"/>
          </a:xfrm>
          <a:prstGeom prst="parallelogram">
            <a:avLst/>
          </a:prstGeom>
          <a:solidFill>
            <a:srgbClr val="03A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5F86E87-D95A-8D24-04DD-AC1716493FB3}"/>
              </a:ext>
            </a:extLst>
          </p:cNvPr>
          <p:cNvSpPr txBox="1"/>
          <p:nvPr/>
        </p:nvSpPr>
        <p:spPr>
          <a:xfrm>
            <a:off x="3161533" y="385636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itchFamily="18" charset="0"/>
              </a:rPr>
              <a:t>1</a:t>
            </a:r>
            <a:endParaRPr lang="ru-RU" sz="3600" dirty="0">
              <a:latin typeface="Roboto Medium" panose="02000000000000000000" pitchFamily="2" charset="0"/>
              <a:ea typeface="Roboto Medium" panose="02000000000000000000" pitchFamily="2" charset="0"/>
              <a:cs typeface="Times New Roman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CC36DBC-D163-0C2E-93D2-F76B727D96FE}"/>
              </a:ext>
            </a:extLst>
          </p:cNvPr>
          <p:cNvSpPr txBox="1"/>
          <p:nvPr/>
        </p:nvSpPr>
        <p:spPr>
          <a:xfrm>
            <a:off x="3182926" y="4358876"/>
            <a:ext cx="447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itchFamily="18" charset="0"/>
              </a:rPr>
              <a:t>2</a:t>
            </a:r>
            <a:endParaRPr lang="ru-RU" sz="3600" dirty="0">
              <a:latin typeface="Roboto Medium" panose="02000000000000000000" pitchFamily="2" charset="0"/>
              <a:ea typeface="Roboto Medium" panose="02000000000000000000" pitchFamily="2" charset="0"/>
              <a:cs typeface="Times New Roman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B0F2A67-F603-3361-D6AF-707E8BB41EA2}"/>
              </a:ext>
            </a:extLst>
          </p:cNvPr>
          <p:cNvSpPr txBox="1"/>
          <p:nvPr/>
        </p:nvSpPr>
        <p:spPr>
          <a:xfrm>
            <a:off x="3192365" y="4910229"/>
            <a:ext cx="447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>
                <a:latin typeface="Roboto Medium" panose="02000000000000000000" pitchFamily="2" charset="0"/>
                <a:ea typeface="Roboto Medium" panose="02000000000000000000" pitchFamily="2" charset="0"/>
                <a:cs typeface="Times New Roman" pitchFamily="18" charset="0"/>
              </a:rPr>
              <a:t>3</a:t>
            </a:r>
            <a:endParaRPr lang="ru-RU" sz="3600">
              <a:latin typeface="Roboto Medium" panose="02000000000000000000" pitchFamily="2" charset="0"/>
              <a:ea typeface="Roboto Medium" panose="02000000000000000000" pitchFamily="2" charset="0"/>
              <a:cs typeface="Times New Roman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5F02FC-ABDD-216F-FB00-E5821C12CD85}"/>
              </a:ext>
            </a:extLst>
          </p:cNvPr>
          <p:cNvSpPr txBox="1"/>
          <p:nvPr/>
        </p:nvSpPr>
        <p:spPr>
          <a:xfrm>
            <a:off x="8654940" y="4309032"/>
            <a:ext cx="303159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Бесплатный </a:t>
            </a: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Wi-Fi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Обеденная зона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Зоны отдыха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МФУ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Гардероб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Ячейки для хранения</a:t>
            </a:r>
          </a:p>
          <a:p>
            <a:endParaRPr lang="ru-RU" dirty="0"/>
          </a:p>
        </p:txBody>
      </p:sp>
      <p:sp>
        <p:nvSpPr>
          <p:cNvPr id="37" name="Полилиния: фигура 35">
            <a:extLst>
              <a:ext uri="{FF2B5EF4-FFF2-40B4-BE49-F238E27FC236}">
                <a16:creationId xmlns:a16="http://schemas.microsoft.com/office/drawing/2014/main" id="{34FDFD1A-AE4A-4424-9CCC-4293ACC6BBD2}"/>
              </a:ext>
            </a:extLst>
          </p:cNvPr>
          <p:cNvSpPr/>
          <p:nvPr/>
        </p:nvSpPr>
        <p:spPr>
          <a:xfrm>
            <a:off x="-525102" y="-202096"/>
            <a:ext cx="7079811" cy="1019574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C8A459-0CBB-4185-9D58-0AFBBA63BEE6}"/>
              </a:ext>
            </a:extLst>
          </p:cNvPr>
          <p:cNvSpPr txBox="1"/>
          <p:nvPr/>
        </p:nvSpPr>
        <p:spPr>
          <a:xfrm>
            <a:off x="301186" y="121991"/>
            <a:ext cx="3023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КОВОРКИНГ</a:t>
            </a:r>
          </a:p>
        </p:txBody>
      </p:sp>
    </p:spTree>
    <p:extLst>
      <p:ext uri="{BB962C8B-B14F-4D97-AF65-F5344CB8AC3E}">
        <p14:creationId xmlns:p14="http://schemas.microsoft.com/office/powerpoint/2010/main" val="200241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48851-8D5F-E245-033B-6095F4BF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6B41DC-EB62-6B06-5403-98CDCBBEF395}"/>
              </a:ext>
            </a:extLst>
          </p:cNvPr>
          <p:cNvSpPr txBox="1"/>
          <p:nvPr/>
        </p:nvSpPr>
        <p:spPr>
          <a:xfrm>
            <a:off x="208981" y="1238225"/>
            <a:ext cx="11782993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600" dirty="0">
                <a:solidFill>
                  <a:srgbClr val="32BDD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Кто может воспользоваться услугой:</a:t>
            </a:r>
          </a:p>
          <a:p>
            <a:pPr marL="85725" indent="-342900" defTabSz="685800">
              <a:spcBef>
                <a:spcPts val="450"/>
              </a:spcBef>
              <a:buClr>
                <a:srgbClr val="32BDD9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Резиденты коворкинга</a:t>
            </a:r>
          </a:p>
          <a:p>
            <a:pPr marL="85725" indent="-342900" defTabSz="685800">
              <a:spcBef>
                <a:spcPts val="450"/>
              </a:spcBef>
              <a:buClr>
                <a:srgbClr val="32BDD9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ИП/ООО/Самозанятые, зарегистрированные в городе </a:t>
            </a:r>
            <a:r>
              <a:rPr lang="ru-RU" sz="160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Ростове</a:t>
            </a:r>
            <a:r>
              <a:rPr lang="ru-RU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-на-Дону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F49C2F-8C8A-54D6-E984-EBF0AF3D9E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6" y="2482775"/>
            <a:ext cx="2512830" cy="1675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73F237-521B-D142-F37F-CA9B9CACB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38" y="2524975"/>
            <a:ext cx="2448893" cy="1632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78CD2F-49F3-3E83-F7D3-02D22BCBF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883" y="1475107"/>
            <a:ext cx="4034070" cy="2689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CE1DE0-D2FB-9E9F-6982-E2D7D83C38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16" y="2534500"/>
            <a:ext cx="2448893" cy="1632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50EE19F1-DA18-8C32-DE71-D47F91CAB1FB}"/>
              </a:ext>
            </a:extLst>
          </p:cNvPr>
          <p:cNvSpPr txBox="1"/>
          <p:nvPr/>
        </p:nvSpPr>
        <p:spPr>
          <a:xfrm>
            <a:off x="618611" y="3943327"/>
            <a:ext cx="1736373" cy="584775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Переговорная 1</a:t>
            </a:r>
          </a:p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20 человек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1E8C5414-C78B-9826-C9A8-3105FA6FB441}"/>
              </a:ext>
            </a:extLst>
          </p:cNvPr>
          <p:cNvSpPr txBox="1"/>
          <p:nvPr/>
        </p:nvSpPr>
        <p:spPr>
          <a:xfrm>
            <a:off x="3179810" y="3951094"/>
            <a:ext cx="1768433" cy="584775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Переговорная 2</a:t>
            </a:r>
          </a:p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10 человек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1EB4A05E-64E2-BC9A-3FBE-D53C5FF78763}"/>
              </a:ext>
            </a:extLst>
          </p:cNvPr>
          <p:cNvSpPr txBox="1"/>
          <p:nvPr/>
        </p:nvSpPr>
        <p:spPr>
          <a:xfrm>
            <a:off x="5918065" y="3951094"/>
            <a:ext cx="1628972" cy="584775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Малый зал</a:t>
            </a:r>
          </a:p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 человек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D71E1E5C-CD72-2F61-FB71-956351E056AE}"/>
              </a:ext>
            </a:extLst>
          </p:cNvPr>
          <p:cNvSpPr txBox="1"/>
          <p:nvPr/>
        </p:nvSpPr>
        <p:spPr>
          <a:xfrm>
            <a:off x="9486756" y="3960855"/>
            <a:ext cx="1754006" cy="584775"/>
          </a:xfrm>
          <a:prstGeom prst="rect">
            <a:avLst/>
          </a:prstGeom>
          <a:solidFill>
            <a:srgbClr val="08A5D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Большой зал</a:t>
            </a:r>
          </a:p>
          <a:p>
            <a:pPr defTabSz="685800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00 человек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0748EA-48ED-B96E-55C9-B42C874D8C99}"/>
              </a:ext>
            </a:extLst>
          </p:cNvPr>
          <p:cNvSpPr txBox="1"/>
          <p:nvPr/>
        </p:nvSpPr>
        <p:spPr>
          <a:xfrm>
            <a:off x="458216" y="4846951"/>
            <a:ext cx="379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spcBef>
                <a:spcPts val="450"/>
              </a:spcBef>
              <a:buClr>
                <a:srgbClr val="32BDD9"/>
              </a:buClr>
            </a:pPr>
            <a:r>
              <a:rPr lang="ru-RU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ТЕХНИЧЕСКОЕ ОСНАЩЕНИЕ:</a:t>
            </a:r>
          </a:p>
        </p:txBody>
      </p:sp>
      <p:pic>
        <p:nvPicPr>
          <p:cNvPr id="22" name="Рисунок 21" descr="Проекционный экран со сплошной заливкой">
            <a:extLst>
              <a:ext uri="{FF2B5EF4-FFF2-40B4-BE49-F238E27FC236}">
                <a16:creationId xmlns:a16="http://schemas.microsoft.com/office/drawing/2014/main" id="{4FAEF2C5-4ADC-7D39-A51B-58E75DA4A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872" y="5953611"/>
            <a:ext cx="368639" cy="368639"/>
          </a:xfrm>
          <a:prstGeom prst="rect">
            <a:avLst/>
          </a:prstGeom>
        </p:spPr>
      </p:pic>
      <p:pic>
        <p:nvPicPr>
          <p:cNvPr id="24" name="Рисунок 23" descr="Количество со сплошной заливкой">
            <a:extLst>
              <a:ext uri="{FF2B5EF4-FFF2-40B4-BE49-F238E27FC236}">
                <a16:creationId xmlns:a16="http://schemas.microsoft.com/office/drawing/2014/main" id="{E0E63AC0-3C20-6349-EC76-48E9F87EC9D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8705" y="5596972"/>
            <a:ext cx="364972" cy="364972"/>
          </a:xfrm>
          <a:prstGeom prst="rect">
            <a:avLst/>
          </a:prstGeom>
        </p:spPr>
      </p:pic>
      <p:pic>
        <p:nvPicPr>
          <p:cNvPr id="26" name="Рисунок 25" descr="Радиомикрофон со сплошной заливкой">
            <a:extLst>
              <a:ext uri="{FF2B5EF4-FFF2-40B4-BE49-F238E27FC236}">
                <a16:creationId xmlns:a16="http://schemas.microsoft.com/office/drawing/2014/main" id="{4D15B111-957B-5BC3-59FE-864B426F490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1452" y="5216283"/>
            <a:ext cx="399478" cy="3994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9278A95-9E60-36F2-7B85-80B5C9699E58}"/>
              </a:ext>
            </a:extLst>
          </p:cNvPr>
          <p:cNvSpPr txBox="1"/>
          <p:nvPr/>
        </p:nvSpPr>
        <p:spPr>
          <a:xfrm>
            <a:off x="795517" y="5253673"/>
            <a:ext cx="2532899" cy="1051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Bef>
                <a:spcPts val="450"/>
              </a:spcBef>
              <a:buClr>
                <a:srgbClr val="32BDD9"/>
              </a:buClr>
            </a:pPr>
            <a:r>
              <a:rPr lang="ru-RU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Микрофоны</a:t>
            </a:r>
          </a:p>
          <a:p>
            <a:pPr defTabSz="685800">
              <a:spcBef>
                <a:spcPts val="450"/>
              </a:spcBef>
              <a:buClr>
                <a:srgbClr val="32BDD9"/>
              </a:buClr>
            </a:pPr>
            <a:r>
              <a:rPr lang="ru-RU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Звук</a:t>
            </a:r>
          </a:p>
          <a:p>
            <a:pPr defTabSz="685800">
              <a:spcBef>
                <a:spcPts val="450"/>
              </a:spcBef>
              <a:buClr>
                <a:srgbClr val="32BDD9"/>
              </a:buClr>
            </a:pPr>
            <a:r>
              <a:rPr lang="ru-RU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Экран/проектор/ТВ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7D0E66-F543-7738-4329-BF23E3639223}"/>
              </a:ext>
            </a:extLst>
          </p:cNvPr>
          <p:cNvSpPr txBox="1"/>
          <p:nvPr/>
        </p:nvSpPr>
        <p:spPr>
          <a:xfrm>
            <a:off x="4638645" y="4846951"/>
            <a:ext cx="7037417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КАК МОЖНО ИСПОЛЬЗОВАТЬ ПОМЕЩЕНИЯ:</a:t>
            </a:r>
          </a:p>
          <a:p>
            <a:pPr marL="285750" indent="-285750" defTabSz="685800">
              <a:spcBef>
                <a:spcPts val="450"/>
              </a:spcBef>
              <a:buFont typeface="Courier New" panose="02070309020205020404" pitchFamily="49" charset="0"/>
              <a:buChar char="o"/>
            </a:pP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</a:rPr>
              <a:t>Не более </a:t>
            </a:r>
            <a:r>
              <a:rPr lang="ru-RU" sz="1800" dirty="0">
                <a:solidFill>
                  <a:srgbClr val="32BDD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 часов в день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</a:rPr>
              <a:t>и </a:t>
            </a:r>
            <a:r>
              <a:rPr lang="ru-RU" sz="1800" dirty="0">
                <a:solidFill>
                  <a:srgbClr val="32BDD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24 часов в месяц</a:t>
            </a:r>
          </a:p>
          <a:p>
            <a:pPr marL="285750" indent="-285750" defTabSz="685800">
              <a:spcBef>
                <a:spcPts val="450"/>
              </a:spcBef>
              <a:buFont typeface="Courier New" panose="02070309020205020404" pitchFamily="49" charset="0"/>
              <a:buChar char="o"/>
            </a:pP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</a:rPr>
              <a:t>Тематика мероприятия должна быть посвящена </a:t>
            </a:r>
            <a:r>
              <a:rPr lang="ru-RU" sz="1800" dirty="0">
                <a:solidFill>
                  <a:srgbClr val="32BDD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бизнесу</a:t>
            </a:r>
          </a:p>
          <a:p>
            <a:endParaRPr lang="ru-RU" dirty="0"/>
          </a:p>
        </p:txBody>
      </p:sp>
      <p:sp>
        <p:nvSpPr>
          <p:cNvPr id="23" name="Полилиния: фигура 35">
            <a:extLst>
              <a:ext uri="{FF2B5EF4-FFF2-40B4-BE49-F238E27FC236}">
                <a16:creationId xmlns:a16="http://schemas.microsoft.com/office/drawing/2014/main" id="{C1F74A25-A18D-4B4B-96BB-D53E04432273}"/>
              </a:ext>
            </a:extLst>
          </p:cNvPr>
          <p:cNvSpPr/>
          <p:nvPr/>
        </p:nvSpPr>
        <p:spPr>
          <a:xfrm>
            <a:off x="-816746" y="15379"/>
            <a:ext cx="10209321" cy="1185456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3B9AE-10B7-B592-180A-562CE2EEA410}"/>
              </a:ext>
            </a:extLst>
          </p:cNvPr>
          <p:cNvSpPr txBox="1"/>
          <p:nvPr/>
        </p:nvSpPr>
        <p:spPr>
          <a:xfrm>
            <a:off x="124146" y="48984"/>
            <a:ext cx="86280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ПРЕДОСТАВЛЕНИЕ ПОМЕЩЕНИЙ </a:t>
            </a:r>
          </a:p>
          <a:p>
            <a:pPr defTabSz="685800"/>
            <a:r>
              <a:rPr lang="ru-RU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ДЛЯ ПРОВЕДЕНИЯ ПЕРЕГОВОРОВ И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144665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250A0437-8A97-41C0-A2EA-90E6DED95E94}"/>
              </a:ext>
            </a:extLst>
          </p:cNvPr>
          <p:cNvSpPr txBox="1"/>
          <p:nvPr/>
        </p:nvSpPr>
        <p:spPr>
          <a:xfrm>
            <a:off x="190872" y="2016670"/>
            <a:ext cx="5518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2800" dirty="0" err="1">
                <a:cs typeface="+mj-cs"/>
              </a:rPr>
              <a:t>Подкрышей.рф</a:t>
            </a:r>
            <a:r>
              <a:rPr lang="ru-RU" sz="2800" dirty="0">
                <a:cs typeface="+mj-cs"/>
              </a:rPr>
              <a:t>                Услуги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072C0A-3B2F-42CE-9232-17F116B39A88}"/>
              </a:ext>
            </a:extLst>
          </p:cNvPr>
          <p:cNvSpPr txBox="1"/>
          <p:nvPr/>
        </p:nvSpPr>
        <p:spPr>
          <a:xfrm>
            <a:off x="190872" y="1006047"/>
            <a:ext cx="4353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ru-RU" sz="2400" b="1" dirty="0">
                <a:solidFill>
                  <a:srgbClr val="08A5D6"/>
                </a:solidFill>
              </a:rPr>
              <a:t>ПОВЫШЕНИЕ КВАЛИФИКАЦИИ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77F0D9-0E99-4C6B-B30D-D71C8C9C0B8E}"/>
              </a:ext>
            </a:extLst>
          </p:cNvPr>
          <p:cNvSpPr txBox="1"/>
          <p:nvPr/>
        </p:nvSpPr>
        <p:spPr>
          <a:xfrm>
            <a:off x="213891" y="1401444"/>
            <a:ext cx="6011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3600" b="1" dirty="0">
                <a:solidFill>
                  <a:srgbClr val="C00000"/>
                </a:solidFill>
              </a:rPr>
              <a:t>Совместно с ЮФУ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4884D2-5B32-4FBB-9CD7-6EA35D3330ED}"/>
              </a:ext>
            </a:extLst>
          </p:cNvPr>
          <p:cNvSpPr txBox="1"/>
          <p:nvPr/>
        </p:nvSpPr>
        <p:spPr>
          <a:xfrm>
            <a:off x="263416" y="2638534"/>
            <a:ext cx="52955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2800" b="1" dirty="0"/>
              <a:t>СОФИНАНСИРОВАНИЕ: </a:t>
            </a:r>
          </a:p>
          <a:p>
            <a:pPr defTabSz="685800"/>
            <a:r>
              <a:rPr lang="ru-RU" sz="2800" b="1" dirty="0">
                <a:solidFill>
                  <a:srgbClr val="08A5D6"/>
                </a:solidFill>
              </a:rPr>
              <a:t>70% оплачивает МКК РМФ ПП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D412144-14A4-4CF5-B3A4-4F3605FDC22B}"/>
              </a:ext>
            </a:extLst>
          </p:cNvPr>
          <p:cNvSpPr/>
          <p:nvPr/>
        </p:nvSpPr>
        <p:spPr>
          <a:xfrm>
            <a:off x="114300" y="3803967"/>
            <a:ext cx="12038062" cy="30278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/>
              <a:t>Правовые и налоговые аспекты ведения бизнеса через интернет;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/>
              <a:t>Оформление сайтов. Составление оферты;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/>
              <a:t>Обработка персональных данных и соблюдение законодательства о защите персональных данных;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/>
              <a:t>Маркировку рекламы и продвижение онлайн бизнеса;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/>
              <a:t>Защиту прав предпринимателей в онлайн сфере;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/>
              <a:t>Ведение бизнеса на маркетплейсах.</a:t>
            </a:r>
          </a:p>
          <a:p>
            <a:pPr defTabSz="685800"/>
            <a:endParaRPr lang="ru-RU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0FA1A1FB-D07C-47AB-9917-15A07D0375AF}"/>
              </a:ext>
            </a:extLst>
          </p:cNvPr>
          <p:cNvSpPr/>
          <p:nvPr/>
        </p:nvSpPr>
        <p:spPr>
          <a:xfrm flipV="1">
            <a:off x="2839641" y="2139786"/>
            <a:ext cx="760061" cy="2920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Полилиния: фигура 35">
            <a:extLst>
              <a:ext uri="{FF2B5EF4-FFF2-40B4-BE49-F238E27FC236}">
                <a16:creationId xmlns:a16="http://schemas.microsoft.com/office/drawing/2014/main" id="{ED45CE4B-BEDA-4FE6-973B-5459F079D9E5}"/>
              </a:ext>
            </a:extLst>
          </p:cNvPr>
          <p:cNvSpPr/>
          <p:nvPr/>
        </p:nvSpPr>
        <p:spPr>
          <a:xfrm>
            <a:off x="-899746" y="152338"/>
            <a:ext cx="7162800" cy="733269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5508714B-B5F3-407B-896D-293074E6E699}"/>
              </a:ext>
            </a:extLst>
          </p:cNvPr>
          <p:cNvSpPr txBox="1"/>
          <p:nvPr/>
        </p:nvSpPr>
        <p:spPr>
          <a:xfrm>
            <a:off x="-370690" y="274898"/>
            <a:ext cx="7040291" cy="48814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342900" indent="307658" defTabSz="685800">
              <a:lnSpc>
                <a:spcPct val="115000"/>
              </a:lnSpc>
            </a:pPr>
            <a:r>
              <a:rPr lang="ru-RU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ОБРАЗОВАТЕЛЬНАЯ  ПОДДЕРЖКА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EBDB6B-82BB-4753-9F73-E83149EB4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71" y="61079"/>
            <a:ext cx="5903891" cy="355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0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4663A-F573-D140-6229-413AD2DC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электроника, блокнот, компьютер, ноутбук&#10;&#10;Автоматически созданное описание">
            <a:extLst>
              <a:ext uri="{FF2B5EF4-FFF2-40B4-BE49-F238E27FC236}">
                <a16:creationId xmlns:a16="http://schemas.microsoft.com/office/drawing/2014/main" id="{B94B8628-7E95-B90B-7709-7DC024251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4" y="1291638"/>
            <a:ext cx="11978821" cy="759122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25869A-2B3F-9016-ED77-C72D9D959A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89" r="1903" b="7878"/>
          <a:stretch/>
        </p:blipFill>
        <p:spPr>
          <a:xfrm>
            <a:off x="3065234" y="1574003"/>
            <a:ext cx="9144000" cy="5283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BD9F43-9CE7-7C98-0549-0DAB9363DE74}"/>
              </a:ext>
            </a:extLst>
          </p:cNvPr>
          <p:cNvSpPr txBox="1"/>
          <p:nvPr/>
        </p:nvSpPr>
        <p:spPr>
          <a:xfrm>
            <a:off x="349231" y="2139770"/>
            <a:ext cx="2597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Зарегистрироваться </a:t>
            </a:r>
            <a:endParaRPr lang="en-US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 наши мероприятия</a:t>
            </a:r>
          </a:p>
        </p:txBody>
      </p:sp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9BF98E57-51CB-AEDA-8056-9B14A27F3A5D}"/>
              </a:ext>
            </a:extLst>
          </p:cNvPr>
          <p:cNvSpPr/>
          <p:nvPr/>
        </p:nvSpPr>
        <p:spPr>
          <a:xfrm>
            <a:off x="1038225" y="2828925"/>
            <a:ext cx="4343400" cy="895350"/>
          </a:xfrm>
          <a:custGeom>
            <a:avLst/>
            <a:gdLst>
              <a:gd name="connsiteX0" fmla="*/ 0 w 4343400"/>
              <a:gd name="connsiteY0" fmla="*/ 0 h 895350"/>
              <a:gd name="connsiteX1" fmla="*/ 1152525 w 4343400"/>
              <a:gd name="connsiteY1" fmla="*/ 666750 h 895350"/>
              <a:gd name="connsiteX2" fmla="*/ 4343400 w 4343400"/>
              <a:gd name="connsiteY2" fmla="*/ 89535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3400" h="895350">
                <a:moveTo>
                  <a:pt x="0" y="0"/>
                </a:moveTo>
                <a:cubicBezTo>
                  <a:pt x="214312" y="258762"/>
                  <a:pt x="428625" y="517525"/>
                  <a:pt x="1152525" y="666750"/>
                </a:cubicBezTo>
                <a:cubicBezTo>
                  <a:pt x="1876425" y="815975"/>
                  <a:pt x="3109912" y="855662"/>
                  <a:pt x="4343400" y="895350"/>
                </a:cubicBezTo>
              </a:path>
            </a:pathLst>
          </a:custGeom>
          <a:noFill/>
          <a:ln w="79375" cap="rnd">
            <a:solidFill>
              <a:srgbClr val="32BDD9"/>
            </a:solidFill>
            <a:prstDash val="sysDot"/>
            <a:headEnd type="oval" w="sm" len="sm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CE906E-7167-07E4-F62B-296872C84C93}"/>
              </a:ext>
            </a:extLst>
          </p:cNvPr>
          <p:cNvSpPr txBox="1"/>
          <p:nvPr/>
        </p:nvSpPr>
        <p:spPr>
          <a:xfrm>
            <a:off x="415905" y="387855"/>
            <a:ext cx="7572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err="1">
                <a:solidFill>
                  <a:srgbClr val="32BDD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Подкрышей.рф</a:t>
            </a:r>
            <a:endParaRPr lang="ru-RU" sz="3600" b="1">
              <a:solidFill>
                <a:srgbClr val="32BDD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824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6ABD6-D556-79FA-9A8E-DBB746F9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электроника, блокнот, компьютер, ноутбук&#10;&#10;Автоматически созданное описание">
            <a:extLst>
              <a:ext uri="{FF2B5EF4-FFF2-40B4-BE49-F238E27FC236}">
                <a16:creationId xmlns:a16="http://schemas.microsoft.com/office/drawing/2014/main" id="{6036F023-91D3-5D72-6D54-1B4566ADE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38" y="2277379"/>
            <a:ext cx="9815124" cy="6403001"/>
          </a:xfrm>
          <a:prstGeom prst="rect">
            <a:avLst/>
          </a:prstGeom>
        </p:spPr>
      </p:pic>
      <p:sp>
        <p:nvSpPr>
          <p:cNvPr id="4" name="Полилиния: фигура 35">
            <a:extLst>
              <a:ext uri="{FF2B5EF4-FFF2-40B4-BE49-F238E27FC236}">
                <a16:creationId xmlns:a16="http://schemas.microsoft.com/office/drawing/2014/main" id="{754F3E61-854F-AB26-535E-EBE50020F883}"/>
              </a:ext>
            </a:extLst>
          </p:cNvPr>
          <p:cNvSpPr/>
          <p:nvPr/>
        </p:nvSpPr>
        <p:spPr>
          <a:xfrm>
            <a:off x="-899746" y="152338"/>
            <a:ext cx="7162800" cy="733269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6D2B200-2EB8-94A0-7361-51ABB60312B1}"/>
              </a:ext>
            </a:extLst>
          </p:cNvPr>
          <p:cNvSpPr txBox="1"/>
          <p:nvPr/>
        </p:nvSpPr>
        <p:spPr>
          <a:xfrm>
            <a:off x="-370690" y="274898"/>
            <a:ext cx="7040291" cy="48814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342900" indent="307658" defTabSz="685800">
              <a:lnSpc>
                <a:spcPct val="115000"/>
              </a:lnSpc>
            </a:pPr>
            <a:r>
              <a:rPr lang="ru-RU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МИКРОФИНАНСОВАЯ ПОДДЕРЖКА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E4B660-E90D-09A3-96ED-1F8ACB96F81F}"/>
              </a:ext>
            </a:extLst>
          </p:cNvPr>
          <p:cNvSpPr txBox="1"/>
          <p:nvPr/>
        </p:nvSpPr>
        <p:spPr>
          <a:xfrm>
            <a:off x="320494" y="965147"/>
            <a:ext cx="103856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Получатели: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субъекты МСП</a:t>
            </a:r>
          </a:p>
          <a:p>
            <a:pPr defTabSz="68580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Ставка: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от </a:t>
            </a:r>
            <a:r>
              <a:rPr lang="ru-RU" sz="2400" b="1" dirty="0">
                <a:solidFill>
                  <a:srgbClr val="08A5D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 до </a:t>
            </a:r>
            <a:r>
              <a:rPr lang="ru-RU" sz="2400" b="1" dirty="0">
                <a:solidFill>
                  <a:srgbClr val="08A5D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10%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 залог и/или поручительство третьих лиц, НКО «Гарантийный фонд РО»</a:t>
            </a:r>
          </a:p>
          <a:p>
            <a:pPr defTabSz="68580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Размер займа: </a:t>
            </a:r>
            <a:r>
              <a:rPr lang="ru-RU" sz="2400" b="1" dirty="0">
                <a:solidFill>
                  <a:srgbClr val="08A5D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100 тыс. рублей до 5 млн рублей</a:t>
            </a:r>
          </a:p>
          <a:p>
            <a:pPr defTabSz="68580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Срок: </a:t>
            </a:r>
            <a:r>
              <a:rPr lang="ru-RU" sz="2400" b="1" dirty="0">
                <a:solidFill>
                  <a:srgbClr val="08A5D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3-х лет</a:t>
            </a:r>
          </a:p>
        </p:txBody>
      </p:sp>
      <p:pic>
        <p:nvPicPr>
          <p:cNvPr id="7" name="Picture 2" descr="https://rmfpp.ru/local/templates/vjweb_rmfpp/img/logo_new.png">
            <a:extLst>
              <a:ext uri="{FF2B5EF4-FFF2-40B4-BE49-F238E27FC236}">
                <a16:creationId xmlns:a16="http://schemas.microsoft.com/office/drawing/2014/main" id="{FC988376-7E4F-F2C5-363A-245CBA9BE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72"/>
          <a:stretch/>
        </p:blipFill>
        <p:spPr bwMode="auto">
          <a:xfrm>
            <a:off x="8629650" y="3918"/>
            <a:ext cx="3381376" cy="141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5660758-3E73-948D-DC87-618CA3CF09AD}"/>
              </a:ext>
            </a:extLst>
          </p:cNvPr>
          <p:cNvSpPr/>
          <p:nvPr/>
        </p:nvSpPr>
        <p:spPr>
          <a:xfrm>
            <a:off x="947337" y="3793426"/>
            <a:ext cx="2440092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https://rmfpp.ru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BA92D8-C2C4-7A94-F13F-5FBE9D17759B}"/>
              </a:ext>
            </a:extLst>
          </p:cNvPr>
          <p:cNvSpPr/>
          <p:nvPr/>
        </p:nvSpPr>
        <p:spPr>
          <a:xfrm>
            <a:off x="947337" y="3142093"/>
            <a:ext cx="2432076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8 863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322 61 01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0" name="Рисунок 9" descr="Ноутбук со сплошной заливкой">
            <a:extLst>
              <a:ext uri="{FF2B5EF4-FFF2-40B4-BE49-F238E27FC236}">
                <a16:creationId xmlns:a16="http://schemas.microsoft.com/office/drawing/2014/main" id="{D4457239-7EE9-02BA-3936-E3CC7076F4D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8222" y="3705557"/>
            <a:ext cx="628597" cy="628597"/>
          </a:xfrm>
          <a:prstGeom prst="rect">
            <a:avLst/>
          </a:prstGeom>
        </p:spPr>
      </p:pic>
      <p:pic>
        <p:nvPicPr>
          <p:cNvPr id="11" name="Рисунок 10" descr="Телефонная трубка со сплошной заливкой">
            <a:extLst>
              <a:ext uri="{FF2B5EF4-FFF2-40B4-BE49-F238E27FC236}">
                <a16:creationId xmlns:a16="http://schemas.microsoft.com/office/drawing/2014/main" id="{B9BCA923-D879-C9C7-FF9C-F8EA717195A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413" y="3090690"/>
            <a:ext cx="461665" cy="4616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D6B6C19-7C77-47AD-B980-481FE8687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4884" y="2563004"/>
            <a:ext cx="7290032" cy="431542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D31FF38-9AAD-492E-976A-B1F41FDC2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41" y="4467776"/>
            <a:ext cx="2022208" cy="202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699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6ABD6-D556-79FA-9A8E-DBB746F9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5">
            <a:extLst>
              <a:ext uri="{FF2B5EF4-FFF2-40B4-BE49-F238E27FC236}">
                <a16:creationId xmlns:a16="http://schemas.microsoft.com/office/drawing/2014/main" id="{754F3E61-854F-AB26-535E-EBE50020F883}"/>
              </a:ext>
            </a:extLst>
          </p:cNvPr>
          <p:cNvSpPr/>
          <p:nvPr/>
        </p:nvSpPr>
        <p:spPr>
          <a:xfrm>
            <a:off x="-540475" y="225261"/>
            <a:ext cx="7162800" cy="733269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6D2B200-2EB8-94A0-7361-51ABB60312B1}"/>
              </a:ext>
            </a:extLst>
          </p:cNvPr>
          <p:cNvSpPr txBox="1"/>
          <p:nvPr/>
        </p:nvSpPr>
        <p:spPr>
          <a:xfrm>
            <a:off x="-540475" y="296510"/>
            <a:ext cx="7040291" cy="48814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342900" indent="307658" defTabSz="685800">
              <a:lnSpc>
                <a:spcPct val="115000"/>
              </a:lnSpc>
            </a:pPr>
            <a:r>
              <a:rPr lang="ru-RU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МИКРОФИНАНСОВАЯ ПОДДЕРЖКА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E4B660-E90D-09A3-96ED-1F8ACB96F81F}"/>
              </a:ext>
            </a:extLst>
          </p:cNvPr>
          <p:cNvSpPr txBox="1"/>
          <p:nvPr/>
        </p:nvSpPr>
        <p:spPr>
          <a:xfrm>
            <a:off x="352918" y="1926454"/>
            <a:ext cx="10442211" cy="4762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500" dirty="0">
                <a:solidFill>
                  <a:srgbClr val="002060"/>
                </a:solidFill>
              </a:rPr>
              <a:t>Не иметь задолженности по налогам и сборам, зарплате и др. </a:t>
            </a:r>
          </a:p>
          <a:p>
            <a:pPr marL="285750" indent="-285750">
              <a:lnSpc>
                <a:spcPts val="33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500" dirty="0">
                <a:solidFill>
                  <a:srgbClr val="002060"/>
                </a:solidFill>
              </a:rPr>
              <a:t>Не иметь просроченной задолженности по кредитам и займам</a:t>
            </a:r>
          </a:p>
          <a:p>
            <a:pPr marL="285750" indent="-285750">
              <a:lnSpc>
                <a:spcPts val="33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500" dirty="0">
                <a:solidFill>
                  <a:srgbClr val="002060"/>
                </a:solidFill>
              </a:rPr>
              <a:t>Быть субъектом МСП, не находиться в процессе банкротства</a:t>
            </a:r>
          </a:p>
          <a:p>
            <a:pPr marL="285750" indent="-285750">
              <a:lnSpc>
                <a:spcPts val="33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500" dirty="0">
                <a:solidFill>
                  <a:srgbClr val="002060"/>
                </a:solidFill>
              </a:rPr>
              <a:t>Иметь расчетный счет в банке</a:t>
            </a:r>
          </a:p>
          <a:p>
            <a:pPr marL="285750" indent="-285750">
              <a:lnSpc>
                <a:spcPts val="33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500" dirty="0">
                <a:solidFill>
                  <a:srgbClr val="002060"/>
                </a:solidFill>
              </a:rPr>
              <a:t>Иметь надежного поручителя и ликвидный залог</a:t>
            </a:r>
          </a:p>
          <a:p>
            <a:pPr marL="285750" indent="-285750">
              <a:lnSpc>
                <a:spcPts val="33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500" dirty="0">
                <a:solidFill>
                  <a:srgbClr val="002060"/>
                </a:solidFill>
              </a:rPr>
              <a:t>Иметь не менее 30% залога от суммы займа, поручительство Гарантийного фонда</a:t>
            </a:r>
          </a:p>
          <a:p>
            <a:pPr marL="285750" indent="-285750">
              <a:lnSpc>
                <a:spcPts val="33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2500" dirty="0">
                <a:solidFill>
                  <a:srgbClr val="002060"/>
                </a:solidFill>
              </a:rPr>
              <a:t>Не нарушать условия раннее полученной господдержки, если не прошло 3 года</a:t>
            </a:r>
          </a:p>
          <a:p>
            <a:pPr defTabSz="685800"/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685800"/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685800"/>
            <a:endParaRPr lang="ru-RU" sz="2400" dirty="0">
              <a:solidFill>
                <a:srgbClr val="08A5D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2" descr="https://rmfpp.ru/local/templates/vjweb_rmfpp/img/logo_new.png">
            <a:extLst>
              <a:ext uri="{FF2B5EF4-FFF2-40B4-BE49-F238E27FC236}">
                <a16:creationId xmlns:a16="http://schemas.microsoft.com/office/drawing/2014/main" id="{FC988376-7E4F-F2C5-363A-245CBA9BE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72"/>
          <a:stretch/>
        </p:blipFill>
        <p:spPr bwMode="auto">
          <a:xfrm>
            <a:off x="8102418" y="46822"/>
            <a:ext cx="3778613" cy="157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5660758-3E73-948D-DC87-618CA3CF09AD}"/>
              </a:ext>
            </a:extLst>
          </p:cNvPr>
          <p:cNvSpPr/>
          <p:nvPr/>
        </p:nvSpPr>
        <p:spPr>
          <a:xfrm>
            <a:off x="1098610" y="6240305"/>
            <a:ext cx="2473754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en-US" sz="24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https://rmfpp.ru</a:t>
            </a:r>
            <a:endParaRPr lang="ru-RU" sz="2400" b="1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BA92D8-C2C4-7A94-F13F-5FBE9D17759B}"/>
              </a:ext>
            </a:extLst>
          </p:cNvPr>
          <p:cNvSpPr/>
          <p:nvPr/>
        </p:nvSpPr>
        <p:spPr>
          <a:xfrm>
            <a:off x="1140288" y="5695175"/>
            <a:ext cx="2432076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8 863 </a:t>
            </a:r>
            <a:r>
              <a:rPr lang="en-US" sz="24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322 61 01</a:t>
            </a:r>
            <a:endParaRPr lang="ru-RU" sz="2400" b="1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0" name="Рисунок 9" descr="Ноутбук со сплошной заливкой">
            <a:extLst>
              <a:ext uri="{FF2B5EF4-FFF2-40B4-BE49-F238E27FC236}">
                <a16:creationId xmlns:a16="http://schemas.microsoft.com/office/drawing/2014/main" id="{D4457239-7EE9-02BA-3936-E3CC7076F4D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918" y="6156840"/>
            <a:ext cx="628597" cy="628597"/>
          </a:xfrm>
          <a:prstGeom prst="rect">
            <a:avLst/>
          </a:prstGeom>
        </p:spPr>
      </p:pic>
      <p:pic>
        <p:nvPicPr>
          <p:cNvPr id="11" name="Рисунок 10" descr="Телефонная трубка со сплошной заливкой">
            <a:extLst>
              <a:ext uri="{FF2B5EF4-FFF2-40B4-BE49-F238E27FC236}">
                <a16:creationId xmlns:a16="http://schemas.microsoft.com/office/drawing/2014/main" id="{B9BCA923-D879-C9C7-FF9C-F8EA717195A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886" y="5669029"/>
            <a:ext cx="461665" cy="46166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ABEA00A-7E78-4BD3-905B-DAA4506041E1}"/>
              </a:ext>
            </a:extLst>
          </p:cNvPr>
          <p:cNvSpPr/>
          <p:nvPr/>
        </p:nvSpPr>
        <p:spPr>
          <a:xfrm>
            <a:off x="310969" y="1395365"/>
            <a:ext cx="6576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требования к Получателям</a:t>
            </a:r>
          </a:p>
        </p:txBody>
      </p:sp>
    </p:spTree>
    <p:extLst>
      <p:ext uri="{BB962C8B-B14F-4D97-AF65-F5344CB8AC3E}">
        <p14:creationId xmlns:p14="http://schemas.microsoft.com/office/powerpoint/2010/main" val="3321552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FFDC70-100A-6CA5-FA91-C1FF88270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: скругленные углы 5">
            <a:extLst>
              <a:ext uri="{FF2B5EF4-FFF2-40B4-BE49-F238E27FC236}">
                <a16:creationId xmlns:a16="http://schemas.microsoft.com/office/drawing/2014/main" id="{57ECB419-2171-D920-9510-4AA70C01C37F}"/>
              </a:ext>
            </a:extLst>
          </p:cNvPr>
          <p:cNvSpPr/>
          <p:nvPr/>
        </p:nvSpPr>
        <p:spPr>
          <a:xfrm>
            <a:off x="7110274" y="3159085"/>
            <a:ext cx="4780271" cy="1200499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Прямоугольник: скругленные углы 5">
            <a:extLst>
              <a:ext uri="{FF2B5EF4-FFF2-40B4-BE49-F238E27FC236}">
                <a16:creationId xmlns:a16="http://schemas.microsoft.com/office/drawing/2014/main" id="{44117FB9-526E-01F8-750D-75D0127B4873}"/>
              </a:ext>
            </a:extLst>
          </p:cNvPr>
          <p:cNvSpPr/>
          <p:nvPr/>
        </p:nvSpPr>
        <p:spPr>
          <a:xfrm>
            <a:off x="3755354" y="3154653"/>
            <a:ext cx="3265517" cy="1222179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Прямоугольник: скругленные углы 5">
            <a:extLst>
              <a:ext uri="{FF2B5EF4-FFF2-40B4-BE49-F238E27FC236}">
                <a16:creationId xmlns:a16="http://schemas.microsoft.com/office/drawing/2014/main" id="{BBDACED6-5E69-D337-7D50-67113B0FA3D1}"/>
              </a:ext>
            </a:extLst>
          </p:cNvPr>
          <p:cNvSpPr/>
          <p:nvPr/>
        </p:nvSpPr>
        <p:spPr>
          <a:xfrm>
            <a:off x="432528" y="4594917"/>
            <a:ext cx="9056288" cy="1920776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: скругленные углы 5">
            <a:extLst>
              <a:ext uri="{FF2B5EF4-FFF2-40B4-BE49-F238E27FC236}">
                <a16:creationId xmlns:a16="http://schemas.microsoft.com/office/drawing/2014/main" id="{121A1504-CE62-0801-8721-831F13712B63}"/>
              </a:ext>
            </a:extLst>
          </p:cNvPr>
          <p:cNvSpPr/>
          <p:nvPr/>
        </p:nvSpPr>
        <p:spPr>
          <a:xfrm>
            <a:off x="432528" y="3183384"/>
            <a:ext cx="3224281" cy="1185170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Прямоугольник: скругленные углы 5">
            <a:extLst>
              <a:ext uri="{FF2B5EF4-FFF2-40B4-BE49-F238E27FC236}">
                <a16:creationId xmlns:a16="http://schemas.microsoft.com/office/drawing/2014/main" id="{27C96ED4-6AAA-3ADA-3400-65EE31F2B540}"/>
              </a:ext>
            </a:extLst>
          </p:cNvPr>
          <p:cNvSpPr/>
          <p:nvPr/>
        </p:nvSpPr>
        <p:spPr>
          <a:xfrm>
            <a:off x="432528" y="1863567"/>
            <a:ext cx="7492272" cy="1185170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: фигура 35">
            <a:extLst>
              <a:ext uri="{FF2B5EF4-FFF2-40B4-BE49-F238E27FC236}">
                <a16:creationId xmlns:a16="http://schemas.microsoft.com/office/drawing/2014/main" id="{3F416F29-CA24-E5D8-A97B-117E5DF038BC}"/>
              </a:ext>
            </a:extLst>
          </p:cNvPr>
          <p:cNvSpPr/>
          <p:nvPr/>
        </p:nvSpPr>
        <p:spPr>
          <a:xfrm>
            <a:off x="-937847" y="386861"/>
            <a:ext cx="7129097" cy="733269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9845EBB-8909-7645-7135-94B49749F0D0}"/>
              </a:ext>
            </a:extLst>
          </p:cNvPr>
          <p:cNvSpPr txBox="1"/>
          <p:nvPr/>
        </p:nvSpPr>
        <p:spPr>
          <a:xfrm>
            <a:off x="-231458" y="491998"/>
            <a:ext cx="7040291" cy="48673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342900" indent="307658">
              <a:lnSpc>
                <a:spcPct val="115000"/>
              </a:lnSpc>
            </a:pPr>
            <a:r>
              <a:rPr lang="ru-RU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МИКРОФИНАНСОВАЯ ПОДДЕРЖКА</a:t>
            </a:r>
          </a:p>
        </p:txBody>
      </p:sp>
      <p:pic>
        <p:nvPicPr>
          <p:cNvPr id="7" name="Picture 2" descr="https://rmfpp.ru/local/templates/vjweb_rmfpp/img/logo_new.png">
            <a:extLst>
              <a:ext uri="{FF2B5EF4-FFF2-40B4-BE49-F238E27FC236}">
                <a16:creationId xmlns:a16="http://schemas.microsoft.com/office/drawing/2014/main" id="{BE1FEDAD-5D8F-72FA-A801-DE617E8B41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72"/>
          <a:stretch/>
        </p:blipFill>
        <p:spPr bwMode="auto">
          <a:xfrm>
            <a:off x="9382125" y="263819"/>
            <a:ext cx="2470331" cy="103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C06B278-01EB-77B6-34C9-18152B531838}"/>
              </a:ext>
            </a:extLst>
          </p:cNvPr>
          <p:cNvSpPr/>
          <p:nvPr/>
        </p:nvSpPr>
        <p:spPr>
          <a:xfrm>
            <a:off x="1125494" y="1243929"/>
            <a:ext cx="2440092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en-US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https://</a:t>
            </a:r>
            <a:r>
              <a:rPr lang="en-US" sz="2400" b="1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rmfpp.ru</a:t>
            </a:r>
            <a:endParaRPr lang="ru-RU" sz="2400" b="1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607BCA2-B9A2-FCAA-CE2D-AEFFE4B8BE37}"/>
              </a:ext>
            </a:extLst>
          </p:cNvPr>
          <p:cNvSpPr/>
          <p:nvPr/>
        </p:nvSpPr>
        <p:spPr>
          <a:xfrm>
            <a:off x="4217019" y="1243929"/>
            <a:ext cx="2432076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8 863 </a:t>
            </a:r>
            <a:r>
              <a:rPr lang="en-US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322 61 01</a:t>
            </a:r>
            <a:endParaRPr lang="ru-RU" sz="2400" b="1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0" name="Рисунок 9" descr="Ноутбук со сплошной заливкой">
            <a:extLst>
              <a:ext uri="{FF2B5EF4-FFF2-40B4-BE49-F238E27FC236}">
                <a16:creationId xmlns:a16="http://schemas.microsoft.com/office/drawing/2014/main" id="{2B943873-29B9-47A6-A95F-D646A80D1C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938" y="1160463"/>
            <a:ext cx="628597" cy="628597"/>
          </a:xfrm>
          <a:prstGeom prst="rect">
            <a:avLst/>
          </a:prstGeom>
        </p:spPr>
      </p:pic>
      <p:pic>
        <p:nvPicPr>
          <p:cNvPr id="11" name="Рисунок 10" descr="Телефонная трубка со сплошной заливкой">
            <a:extLst>
              <a:ext uri="{FF2B5EF4-FFF2-40B4-BE49-F238E27FC236}">
                <a16:creationId xmlns:a16="http://schemas.microsoft.com/office/drawing/2014/main" id="{89179AA3-A33B-30CC-3F9A-018B1C9CC4C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5354" y="1243929"/>
            <a:ext cx="461665" cy="46166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CD89802-8F23-51D5-C23D-4F8595A2AA97}"/>
              </a:ext>
            </a:extLst>
          </p:cNvPr>
          <p:cNvSpPr/>
          <p:nvPr/>
        </p:nvSpPr>
        <p:spPr>
          <a:xfrm>
            <a:off x="7110277" y="1198127"/>
            <a:ext cx="2432076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8 863 </a:t>
            </a:r>
            <a:r>
              <a:rPr lang="en-US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268 89 11</a:t>
            </a:r>
            <a:endParaRPr lang="ru-RU" sz="2400" b="1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3" name="Рисунок 12" descr="Телефонная трубка со сплошной заливкой">
            <a:extLst>
              <a:ext uri="{FF2B5EF4-FFF2-40B4-BE49-F238E27FC236}">
                <a16:creationId xmlns:a16="http://schemas.microsoft.com/office/drawing/2014/main" id="{E8DDDB88-C984-B6F8-FDEB-BB85FB16910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48609" y="1198127"/>
            <a:ext cx="461665" cy="461665"/>
          </a:xfrm>
          <a:prstGeom prst="rect">
            <a:avLst/>
          </a:prstGeom>
        </p:spPr>
      </p:pic>
      <p:sp>
        <p:nvSpPr>
          <p:cNvPr id="16" name="Прямоугольник: скругленные углы 18">
            <a:extLst>
              <a:ext uri="{FF2B5EF4-FFF2-40B4-BE49-F238E27FC236}">
                <a16:creationId xmlns:a16="http://schemas.microsoft.com/office/drawing/2014/main" id="{236DD767-71A4-AB02-DE0D-ACB5E4109B36}"/>
              </a:ext>
            </a:extLst>
          </p:cNvPr>
          <p:cNvSpPr/>
          <p:nvPr/>
        </p:nvSpPr>
        <p:spPr>
          <a:xfrm>
            <a:off x="3028016" y="4599353"/>
            <a:ext cx="3110543" cy="7769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b="1">
              <a:solidFill>
                <a:srgbClr val="00407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75EEB3-4115-DE77-9C9A-03E39976D9E3}"/>
              </a:ext>
            </a:extLst>
          </p:cNvPr>
          <p:cNvSpPr txBox="1"/>
          <p:nvPr/>
        </p:nvSpPr>
        <p:spPr>
          <a:xfrm>
            <a:off x="432528" y="1891932"/>
            <a:ext cx="74922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</a:rPr>
              <a:t>Начинающий предприниматель в приоритетных отраслях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ru-RU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Сумма: от 100 тыс. до 500 тыс. руб.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Срок: до 2-х лет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Ставка: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</a:rPr>
              <a:t>1,0%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3F0534-B1A9-5D42-DD55-E8544835C702}"/>
              </a:ext>
            </a:extLst>
          </p:cNvPr>
          <p:cNvSpPr txBox="1"/>
          <p:nvPr/>
        </p:nvSpPr>
        <p:spPr>
          <a:xfrm>
            <a:off x="3933095" y="2290671"/>
            <a:ext cx="34757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Сумма: свыше 500 тыс. до 1,5 млн руб.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Ставка: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</a:rPr>
              <a:t>3,0%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709CED4-D329-C1CD-941A-24F3E2662E16}"/>
              </a:ext>
            </a:extLst>
          </p:cNvPr>
          <p:cNvSpPr/>
          <p:nvPr/>
        </p:nvSpPr>
        <p:spPr>
          <a:xfrm>
            <a:off x="432528" y="3252512"/>
            <a:ext cx="31238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</a:rPr>
              <a:t>Начинающий предприниматель</a:t>
            </a:r>
          </a:p>
        </p:txBody>
      </p:sp>
      <p:sp>
        <p:nvSpPr>
          <p:cNvPr id="23" name="Прямоугольник: скругленные углы 5">
            <a:extLst>
              <a:ext uri="{FF2B5EF4-FFF2-40B4-BE49-F238E27FC236}">
                <a16:creationId xmlns:a16="http://schemas.microsoft.com/office/drawing/2014/main" id="{48F03CD8-9DAA-AE1F-7DDE-BBA2385A0D25}"/>
              </a:ext>
            </a:extLst>
          </p:cNvPr>
          <p:cNvSpPr/>
          <p:nvPr/>
        </p:nvSpPr>
        <p:spPr>
          <a:xfrm>
            <a:off x="-634272" y="-1965483"/>
            <a:ext cx="7492272" cy="1185170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01B5B0-8A61-3ACC-1CA3-7D3C6701CE93}"/>
              </a:ext>
            </a:extLst>
          </p:cNvPr>
          <p:cNvSpPr txBox="1"/>
          <p:nvPr/>
        </p:nvSpPr>
        <p:spPr>
          <a:xfrm>
            <a:off x="432528" y="3561882"/>
            <a:ext cx="31330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Сумма: от 100 тыс. до 1,5 млн руб.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Ставка: 5,0%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FCDBD9-0A4E-4F21-E504-D942D0773DD5}"/>
              </a:ext>
            </a:extLst>
          </p:cNvPr>
          <p:cNvSpPr/>
          <p:nvPr/>
        </p:nvSpPr>
        <p:spPr>
          <a:xfrm>
            <a:off x="474287" y="4927686"/>
            <a:ext cx="2205733" cy="116955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Сумма: 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от 100 тыс. до 1,5 млн. руб.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Срок: до 2-х лет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Ставка: 1,0%</a:t>
            </a:r>
          </a:p>
        </p:txBody>
      </p:sp>
      <p:sp>
        <p:nvSpPr>
          <p:cNvPr id="29" name="Прямоугольник: скругленные углы 25">
            <a:extLst>
              <a:ext uri="{FF2B5EF4-FFF2-40B4-BE49-F238E27FC236}">
                <a16:creationId xmlns:a16="http://schemas.microsoft.com/office/drawing/2014/main" id="{D5F0B307-AEF2-123F-60E9-66DCDD9E5048}"/>
              </a:ext>
            </a:extLst>
          </p:cNvPr>
          <p:cNvSpPr/>
          <p:nvPr/>
        </p:nvSpPr>
        <p:spPr>
          <a:xfrm>
            <a:off x="4973842" y="4927686"/>
            <a:ext cx="2136432" cy="12299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  <a:b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свыше 3 млн. до 5 млн. руб.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5,0%</a:t>
            </a:r>
          </a:p>
        </p:txBody>
      </p:sp>
      <p:sp>
        <p:nvSpPr>
          <p:cNvPr id="30" name="Прямоугольник: скругленные углы 24">
            <a:extLst>
              <a:ext uri="{FF2B5EF4-FFF2-40B4-BE49-F238E27FC236}">
                <a16:creationId xmlns:a16="http://schemas.microsoft.com/office/drawing/2014/main" id="{B8F70805-1BBE-CB69-EEB1-E37056E54123}"/>
              </a:ext>
            </a:extLst>
          </p:cNvPr>
          <p:cNvSpPr/>
          <p:nvPr/>
        </p:nvSpPr>
        <p:spPr>
          <a:xfrm>
            <a:off x="2649833" y="4884292"/>
            <a:ext cx="2566524" cy="12729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  <a:b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свыше 1,5 млн. руб. до 3 млн. руб.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лет;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3,0%</a:t>
            </a:r>
          </a:p>
        </p:txBody>
      </p:sp>
      <p:sp>
        <p:nvSpPr>
          <p:cNvPr id="31" name="Прямоугольник: скругленные углы 27">
            <a:extLst>
              <a:ext uri="{FF2B5EF4-FFF2-40B4-BE49-F238E27FC236}">
                <a16:creationId xmlns:a16="http://schemas.microsoft.com/office/drawing/2014/main" id="{5A7378D9-1148-9CD0-E94A-2F60ED51F2DE}"/>
              </a:ext>
            </a:extLst>
          </p:cNvPr>
          <p:cNvSpPr/>
          <p:nvPr/>
        </p:nvSpPr>
        <p:spPr>
          <a:xfrm>
            <a:off x="6913532" y="4739528"/>
            <a:ext cx="2752133" cy="14417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u="sng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Без залога (поручительство)</a:t>
            </a:r>
          </a:p>
          <a:p>
            <a:endParaRPr lang="ru-RU" sz="1400" u="sng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100 тыс. до 2,5 млн руб.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лет;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10,0%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54F680C-5631-E248-A7DE-51BA5DDFE902}"/>
              </a:ext>
            </a:extLst>
          </p:cNvPr>
          <p:cNvSpPr/>
          <p:nvPr/>
        </p:nvSpPr>
        <p:spPr>
          <a:xfrm>
            <a:off x="579879" y="4570886"/>
            <a:ext cx="7525434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Импортозамещение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постановление Правительства РО от 21.03.2023 № 202)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D01FAEB4-0F6C-0E2F-00EB-43160A5464F0}"/>
              </a:ext>
            </a:extLst>
          </p:cNvPr>
          <p:cNvCxnSpPr>
            <a:cxnSpLocks/>
          </p:cNvCxnSpPr>
          <p:nvPr/>
        </p:nvCxnSpPr>
        <p:spPr>
          <a:xfrm>
            <a:off x="9449123" y="3551139"/>
            <a:ext cx="0" cy="775271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9982E388-B7D5-6FDC-1EFA-A1A277DA218F}"/>
              </a:ext>
            </a:extLst>
          </p:cNvPr>
          <p:cNvCxnSpPr>
            <a:cxnSpLocks/>
          </p:cNvCxnSpPr>
          <p:nvPr/>
        </p:nvCxnSpPr>
        <p:spPr>
          <a:xfrm>
            <a:off x="3755354" y="2286878"/>
            <a:ext cx="0" cy="742457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0A252B73-DE82-2934-F96C-9C918F8E41D4}"/>
              </a:ext>
            </a:extLst>
          </p:cNvPr>
          <p:cNvCxnSpPr>
            <a:cxnSpLocks/>
          </p:cNvCxnSpPr>
          <p:nvPr/>
        </p:nvCxnSpPr>
        <p:spPr>
          <a:xfrm>
            <a:off x="6858000" y="4878663"/>
            <a:ext cx="0" cy="1185170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44083D4-0E75-77AE-8163-288B0DC5B8F6}"/>
              </a:ext>
            </a:extLst>
          </p:cNvPr>
          <p:cNvSpPr txBox="1"/>
          <p:nvPr/>
        </p:nvSpPr>
        <p:spPr>
          <a:xfrm>
            <a:off x="3755354" y="3177551"/>
            <a:ext cx="305146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800" dirty="0">
              <a:solidFill>
                <a:srgbClr val="004070"/>
              </a:solidFill>
            </a:endParaRPr>
          </a:p>
          <a:p>
            <a:pPr algn="ctr"/>
            <a:endParaRPr lang="ru-RU" sz="800" dirty="0">
              <a:solidFill>
                <a:srgbClr val="004070"/>
              </a:solidFill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Сумма: от 100 тыс. до 3 млн. руб.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Ставка: 8,5%</a:t>
            </a:r>
          </a:p>
          <a:p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082540B-141F-F2DB-BE66-67595BB0F31F}"/>
              </a:ext>
            </a:extLst>
          </p:cNvPr>
          <p:cNvSpPr/>
          <p:nvPr/>
        </p:nvSpPr>
        <p:spPr>
          <a:xfrm>
            <a:off x="2626701" y="3243362"/>
            <a:ext cx="4089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latin typeface="Roboto" panose="02000000000000000000" pitchFamily="2" charset="0"/>
                <a:ea typeface="Roboto" panose="02000000000000000000" pitchFamily="2" charset="0"/>
              </a:rPr>
              <a:t>Рефинансирование</a:t>
            </a:r>
          </a:p>
        </p:txBody>
      </p:sp>
      <p:sp>
        <p:nvSpPr>
          <p:cNvPr id="43" name="Прямоугольник: скругленные углы 55">
            <a:extLst>
              <a:ext uri="{FF2B5EF4-FFF2-40B4-BE49-F238E27FC236}">
                <a16:creationId xmlns:a16="http://schemas.microsoft.com/office/drawing/2014/main" id="{42FD99F5-ECE8-9F75-207C-32CD191A4CBE}"/>
              </a:ext>
            </a:extLst>
          </p:cNvPr>
          <p:cNvSpPr/>
          <p:nvPr/>
        </p:nvSpPr>
        <p:spPr>
          <a:xfrm>
            <a:off x="7143682" y="3554928"/>
            <a:ext cx="2521993" cy="7525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100 тыс. до 3 млн. руб.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от 7,0%</a:t>
            </a:r>
          </a:p>
        </p:txBody>
      </p:sp>
      <p:sp>
        <p:nvSpPr>
          <p:cNvPr id="44" name="Прямоугольник: скругленные углы 54">
            <a:extLst>
              <a:ext uri="{FF2B5EF4-FFF2-40B4-BE49-F238E27FC236}">
                <a16:creationId xmlns:a16="http://schemas.microsoft.com/office/drawing/2014/main" id="{9DC20DEB-6C55-B41D-B9E4-EB87125EFC01}"/>
              </a:ext>
            </a:extLst>
          </p:cNvPr>
          <p:cNvSpPr/>
          <p:nvPr/>
        </p:nvSpPr>
        <p:spPr>
          <a:xfrm>
            <a:off x="9378334" y="3515073"/>
            <a:ext cx="2723534" cy="796907"/>
          </a:xfrm>
          <a:prstGeom prst="roundRect">
            <a:avLst>
              <a:gd name="adj" fmla="val 1401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свыше 3 млн. до 5 млн руб.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7,5%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231161D-CAC0-949C-8D8E-DD1CF5EA1FD0}"/>
              </a:ext>
            </a:extLst>
          </p:cNvPr>
          <p:cNvSpPr/>
          <p:nvPr/>
        </p:nvSpPr>
        <p:spPr>
          <a:xfrm>
            <a:off x="6648418" y="3183778"/>
            <a:ext cx="4089808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Рефинансирование (приоритет)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71651DE-ACC1-4521-A8AE-21D1BEAD59E1}"/>
              </a:ext>
            </a:extLst>
          </p:cNvPr>
          <p:cNvCxnSpPr>
            <a:cxnSpLocks/>
          </p:cNvCxnSpPr>
          <p:nvPr/>
        </p:nvCxnSpPr>
        <p:spPr>
          <a:xfrm>
            <a:off x="2703184" y="4987164"/>
            <a:ext cx="0" cy="1185170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: скругленные углы 5">
            <a:extLst>
              <a:ext uri="{FF2B5EF4-FFF2-40B4-BE49-F238E27FC236}">
                <a16:creationId xmlns:a16="http://schemas.microsoft.com/office/drawing/2014/main" id="{56795A0F-6F86-4B6C-8C54-9FD3C1B27D39}"/>
              </a:ext>
            </a:extLst>
          </p:cNvPr>
          <p:cNvSpPr/>
          <p:nvPr/>
        </p:nvSpPr>
        <p:spPr>
          <a:xfrm>
            <a:off x="9623996" y="4546441"/>
            <a:ext cx="2228460" cy="161077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: скругленные углы 61">
            <a:extLst>
              <a:ext uri="{FF2B5EF4-FFF2-40B4-BE49-F238E27FC236}">
                <a16:creationId xmlns:a16="http://schemas.microsoft.com/office/drawing/2014/main" id="{299A1325-BBCA-4461-A51E-137F0021E740}"/>
              </a:ext>
            </a:extLst>
          </p:cNvPr>
          <p:cNvSpPr/>
          <p:nvPr/>
        </p:nvSpPr>
        <p:spPr>
          <a:xfrm>
            <a:off x="9760764" y="5171106"/>
            <a:ext cx="1956949" cy="9261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от 100 тыс.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3 млн. руб.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лет;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10%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C92CD152-F906-44C5-940B-2E3CD6F85F6F}"/>
              </a:ext>
            </a:extLst>
          </p:cNvPr>
          <p:cNvSpPr/>
          <p:nvPr/>
        </p:nvSpPr>
        <p:spPr>
          <a:xfrm>
            <a:off x="9760764" y="4627279"/>
            <a:ext cx="2448136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Прочие виды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6CFE92F0-8C9E-4E75-AD09-91FC39C959BD}"/>
              </a:ext>
            </a:extLst>
          </p:cNvPr>
          <p:cNvCxnSpPr>
            <a:cxnSpLocks/>
          </p:cNvCxnSpPr>
          <p:nvPr/>
        </p:nvCxnSpPr>
        <p:spPr>
          <a:xfrm>
            <a:off x="4970774" y="4912067"/>
            <a:ext cx="0" cy="1185170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79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AA54C9-F252-FA21-2A03-B0A7F74D7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: скругленные углы 5">
            <a:extLst>
              <a:ext uri="{FF2B5EF4-FFF2-40B4-BE49-F238E27FC236}">
                <a16:creationId xmlns:a16="http://schemas.microsoft.com/office/drawing/2014/main" id="{BBAC4205-46AA-5E5F-016C-77D66394E2E5}"/>
              </a:ext>
            </a:extLst>
          </p:cNvPr>
          <p:cNvSpPr/>
          <p:nvPr/>
        </p:nvSpPr>
        <p:spPr>
          <a:xfrm>
            <a:off x="9696450" y="3194977"/>
            <a:ext cx="2110555" cy="1732129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: скругленные углы 5">
            <a:extLst>
              <a:ext uri="{FF2B5EF4-FFF2-40B4-BE49-F238E27FC236}">
                <a16:creationId xmlns:a16="http://schemas.microsoft.com/office/drawing/2014/main" id="{D1777D93-F617-817C-0CF4-A39F373D1E69}"/>
              </a:ext>
            </a:extLst>
          </p:cNvPr>
          <p:cNvSpPr/>
          <p:nvPr/>
        </p:nvSpPr>
        <p:spPr>
          <a:xfrm>
            <a:off x="7321956" y="3215555"/>
            <a:ext cx="2201765" cy="1711551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: фигура 35">
            <a:extLst>
              <a:ext uri="{FF2B5EF4-FFF2-40B4-BE49-F238E27FC236}">
                <a16:creationId xmlns:a16="http://schemas.microsoft.com/office/drawing/2014/main" id="{FDBE7DDD-5143-5C69-FECC-1D12E5DD0358}"/>
              </a:ext>
            </a:extLst>
          </p:cNvPr>
          <p:cNvSpPr/>
          <p:nvPr/>
        </p:nvSpPr>
        <p:spPr>
          <a:xfrm>
            <a:off x="-637269" y="359947"/>
            <a:ext cx="7129097" cy="733269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AFC470DC-3C15-DBFB-9338-264D685FCCB6}"/>
              </a:ext>
            </a:extLst>
          </p:cNvPr>
          <p:cNvSpPr txBox="1"/>
          <p:nvPr/>
        </p:nvSpPr>
        <p:spPr>
          <a:xfrm>
            <a:off x="-231458" y="491998"/>
            <a:ext cx="7040291" cy="48673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342900" indent="307658">
              <a:lnSpc>
                <a:spcPct val="115000"/>
              </a:lnSpc>
            </a:pPr>
            <a:r>
              <a:rPr lang="ru-RU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МИКРОФИНАНСОВАЯ ПОДДЕРЖКА</a:t>
            </a:r>
          </a:p>
        </p:txBody>
      </p:sp>
      <p:pic>
        <p:nvPicPr>
          <p:cNvPr id="7" name="Picture 2" descr="https://rmfpp.ru/local/templates/vjweb_rmfpp/img/logo_new.png">
            <a:extLst>
              <a:ext uri="{FF2B5EF4-FFF2-40B4-BE49-F238E27FC236}">
                <a16:creationId xmlns:a16="http://schemas.microsoft.com/office/drawing/2014/main" id="{984BF261-1FBD-877A-1B51-99691FF22E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72"/>
          <a:stretch/>
        </p:blipFill>
        <p:spPr bwMode="auto">
          <a:xfrm>
            <a:off x="9382125" y="263819"/>
            <a:ext cx="2470331" cy="103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988CF79-0967-2B5A-1F6E-A136FF9DF3C7}"/>
              </a:ext>
            </a:extLst>
          </p:cNvPr>
          <p:cNvSpPr/>
          <p:nvPr/>
        </p:nvSpPr>
        <p:spPr>
          <a:xfrm>
            <a:off x="1125494" y="1243929"/>
            <a:ext cx="2440092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685800"/>
            <a:r>
              <a:rPr lang="en-US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https://</a:t>
            </a:r>
            <a:r>
              <a:rPr lang="en-US" sz="2400" b="1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rmfpp.ru</a:t>
            </a:r>
            <a:endParaRPr lang="ru-RU" sz="2400" b="1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EF0D54-0E59-096F-9C56-CF0FFE88E3CA}"/>
              </a:ext>
            </a:extLst>
          </p:cNvPr>
          <p:cNvSpPr/>
          <p:nvPr/>
        </p:nvSpPr>
        <p:spPr>
          <a:xfrm>
            <a:off x="4217019" y="1243929"/>
            <a:ext cx="2432076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8 863 </a:t>
            </a:r>
            <a:r>
              <a:rPr lang="en-US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322 61 01</a:t>
            </a:r>
            <a:endParaRPr lang="ru-RU" sz="2400" b="1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0" name="Рисунок 9" descr="Ноутбук со сплошной заливкой">
            <a:extLst>
              <a:ext uri="{FF2B5EF4-FFF2-40B4-BE49-F238E27FC236}">
                <a16:creationId xmlns:a16="http://schemas.microsoft.com/office/drawing/2014/main" id="{91063671-6692-4C67-01A6-BE30CD19AF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5938" y="1160463"/>
            <a:ext cx="628597" cy="628597"/>
          </a:xfrm>
          <a:prstGeom prst="rect">
            <a:avLst/>
          </a:prstGeom>
        </p:spPr>
      </p:pic>
      <p:pic>
        <p:nvPicPr>
          <p:cNvPr id="11" name="Рисунок 10" descr="Телефонная трубка со сплошной заливкой">
            <a:extLst>
              <a:ext uri="{FF2B5EF4-FFF2-40B4-BE49-F238E27FC236}">
                <a16:creationId xmlns:a16="http://schemas.microsoft.com/office/drawing/2014/main" id="{47414E1D-EFCD-CDB9-EABD-2369E662BB7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55354" y="1243929"/>
            <a:ext cx="461665" cy="46166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A07738C-B20E-0DDA-8912-F1F19E8F63B7}"/>
              </a:ext>
            </a:extLst>
          </p:cNvPr>
          <p:cNvSpPr/>
          <p:nvPr/>
        </p:nvSpPr>
        <p:spPr>
          <a:xfrm>
            <a:off x="7110277" y="1198127"/>
            <a:ext cx="2432076" cy="4616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lIns="91440" tIns="45720" rIns="91440" bIns="4572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8 863 </a:t>
            </a:r>
            <a:r>
              <a:rPr lang="en-US" sz="2400" b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268 89 11</a:t>
            </a:r>
            <a:endParaRPr lang="ru-RU" sz="2400" b="1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3" name="Рисунок 12" descr="Телефонная трубка со сплошной заливкой">
            <a:extLst>
              <a:ext uri="{FF2B5EF4-FFF2-40B4-BE49-F238E27FC236}">
                <a16:creationId xmlns:a16="http://schemas.microsoft.com/office/drawing/2014/main" id="{90C6B47E-35DD-0AA4-B2A4-8F867CA2A8A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48609" y="1198127"/>
            <a:ext cx="461665" cy="461665"/>
          </a:xfrm>
          <a:prstGeom prst="rect">
            <a:avLst/>
          </a:prstGeom>
        </p:spPr>
      </p:pic>
      <p:sp>
        <p:nvSpPr>
          <p:cNvPr id="23" name="Прямоугольник: скругленные углы 5">
            <a:extLst>
              <a:ext uri="{FF2B5EF4-FFF2-40B4-BE49-F238E27FC236}">
                <a16:creationId xmlns:a16="http://schemas.microsoft.com/office/drawing/2014/main" id="{522FA504-664D-52E9-D09E-868659B74AD6}"/>
              </a:ext>
            </a:extLst>
          </p:cNvPr>
          <p:cNvSpPr/>
          <p:nvPr/>
        </p:nvSpPr>
        <p:spPr>
          <a:xfrm>
            <a:off x="278424" y="1731669"/>
            <a:ext cx="9027881" cy="1353583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B5E6E09-86F2-D4A4-CFC7-C4F00D81ECF9}"/>
              </a:ext>
            </a:extLst>
          </p:cNvPr>
          <p:cNvSpPr/>
          <p:nvPr/>
        </p:nvSpPr>
        <p:spPr>
          <a:xfrm>
            <a:off x="442959" y="1816518"/>
            <a:ext cx="8957219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Приоритетный 1: сельское хозяйство, обрабатывающие производства, социальный, экспортер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69828D8-E824-A353-4281-0C9A3C355EE1}"/>
              </a:ext>
            </a:extLst>
          </p:cNvPr>
          <p:cNvSpPr/>
          <p:nvPr/>
        </p:nvSpPr>
        <p:spPr>
          <a:xfrm>
            <a:off x="500838" y="2117107"/>
            <a:ext cx="3679838" cy="9541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Сумма: 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от 100 тыс. до 3 млн. руб.; 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Срок: до 3-х лет; 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Ставка: 5,0%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070C6F6-A97A-A7ED-E325-AC407A2D48E2}"/>
              </a:ext>
            </a:extLst>
          </p:cNvPr>
          <p:cNvSpPr/>
          <p:nvPr/>
        </p:nvSpPr>
        <p:spPr>
          <a:xfrm>
            <a:off x="2935005" y="2085423"/>
            <a:ext cx="2779995" cy="9541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Сумма: 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свыше 3 млн. до 5 млн. руб.; 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Срок: до 3-х лет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Ставка: 6,0%</a:t>
            </a:r>
          </a:p>
        </p:txBody>
      </p:sp>
      <p:sp>
        <p:nvSpPr>
          <p:cNvPr id="18" name="Прямоугольник: скругленные углы 43">
            <a:extLst>
              <a:ext uri="{FF2B5EF4-FFF2-40B4-BE49-F238E27FC236}">
                <a16:creationId xmlns:a16="http://schemas.microsoft.com/office/drawing/2014/main" id="{DBD25C39-DB29-AAB6-55BA-4AF6F4034741}"/>
              </a:ext>
            </a:extLst>
          </p:cNvPr>
          <p:cNvSpPr/>
          <p:nvPr/>
        </p:nvSpPr>
        <p:spPr>
          <a:xfrm>
            <a:off x="5601649" y="2014752"/>
            <a:ext cx="3832580" cy="11343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Без залога (поручительство)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от 100 тыс. до 2,5 млн руб.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10,0%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775DC92-5958-04EF-0FB5-CCA05AA112FD}"/>
              </a:ext>
            </a:extLst>
          </p:cNvPr>
          <p:cNvCxnSpPr>
            <a:cxnSpLocks/>
          </p:cNvCxnSpPr>
          <p:nvPr/>
        </p:nvCxnSpPr>
        <p:spPr>
          <a:xfrm>
            <a:off x="2828473" y="2198115"/>
            <a:ext cx="0" cy="841415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3CDF5B29-998B-EA65-87DD-1D687D337849}"/>
              </a:ext>
            </a:extLst>
          </p:cNvPr>
          <p:cNvCxnSpPr>
            <a:cxnSpLocks/>
          </p:cNvCxnSpPr>
          <p:nvPr/>
        </p:nvCxnSpPr>
        <p:spPr>
          <a:xfrm>
            <a:off x="5459151" y="2198115"/>
            <a:ext cx="0" cy="841415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: скругленные углы 5">
            <a:extLst>
              <a:ext uri="{FF2B5EF4-FFF2-40B4-BE49-F238E27FC236}">
                <a16:creationId xmlns:a16="http://schemas.microsoft.com/office/drawing/2014/main" id="{734E0FDB-A9DE-EBCD-53AC-010D77A11642}"/>
              </a:ext>
            </a:extLst>
          </p:cNvPr>
          <p:cNvSpPr/>
          <p:nvPr/>
        </p:nvSpPr>
        <p:spPr>
          <a:xfrm>
            <a:off x="278424" y="3231279"/>
            <a:ext cx="6870806" cy="1738317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BE2B15-52A0-9270-DA4F-720F709066C0}"/>
              </a:ext>
            </a:extLst>
          </p:cNvPr>
          <p:cNvSpPr txBox="1"/>
          <p:nvPr/>
        </p:nvSpPr>
        <p:spPr>
          <a:xfrm>
            <a:off x="384995" y="3187991"/>
            <a:ext cx="7031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</a:rPr>
              <a:t>Приоритетный 2: туризм, гостиницы, общепит, экология, спорт, </a:t>
            </a:r>
          </a:p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</a:rPr>
              <a:t>информатизация и связь, профессиональная, научная и техническая деятельность</a:t>
            </a:r>
          </a:p>
          <a:p>
            <a:endParaRPr lang="ru-RU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C56D7C3-E19E-7433-A6A3-BF0A4DCEBA4F}"/>
              </a:ext>
            </a:extLst>
          </p:cNvPr>
          <p:cNvSpPr/>
          <p:nvPr/>
        </p:nvSpPr>
        <p:spPr>
          <a:xfrm>
            <a:off x="436230" y="3927123"/>
            <a:ext cx="1979612" cy="9541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Сумма: от 100 тыс. до 3 млн. руб. 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Срок: до 3-х лет 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Ставка: 7,5%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1A808D0-2A8A-3EB2-BE75-F559AAD35C63}"/>
              </a:ext>
            </a:extLst>
          </p:cNvPr>
          <p:cNvSpPr/>
          <p:nvPr/>
        </p:nvSpPr>
        <p:spPr>
          <a:xfrm>
            <a:off x="2618064" y="3923835"/>
            <a:ext cx="2015824" cy="9541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Сумма: свыше 3 млн. до 5 млн. руб.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Срок: до 3-х лет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Ставка: 8,5%</a:t>
            </a:r>
          </a:p>
        </p:txBody>
      </p:sp>
      <p:sp>
        <p:nvSpPr>
          <p:cNvPr id="48" name="Прямоугольник: скругленные углы 44">
            <a:extLst>
              <a:ext uri="{FF2B5EF4-FFF2-40B4-BE49-F238E27FC236}">
                <a16:creationId xmlns:a16="http://schemas.microsoft.com/office/drawing/2014/main" id="{29581693-31A8-39A1-3D7B-862B9083F224}"/>
              </a:ext>
            </a:extLst>
          </p:cNvPr>
          <p:cNvSpPr/>
          <p:nvPr/>
        </p:nvSpPr>
        <p:spPr>
          <a:xfrm>
            <a:off x="4578725" y="3890321"/>
            <a:ext cx="2709845" cy="9384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Без залога (поручительство)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от 100 тыс. до 2,5 млн руб. 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10,0%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493973D8-76BF-A853-1818-53EE88FE3600}"/>
              </a:ext>
            </a:extLst>
          </p:cNvPr>
          <p:cNvCxnSpPr>
            <a:cxnSpLocks/>
          </p:cNvCxnSpPr>
          <p:nvPr/>
        </p:nvCxnSpPr>
        <p:spPr>
          <a:xfrm>
            <a:off x="2495550" y="3867873"/>
            <a:ext cx="0" cy="841415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A262DD09-41E7-2F1E-91F7-0E46D7F83E31}"/>
              </a:ext>
            </a:extLst>
          </p:cNvPr>
          <p:cNvCxnSpPr>
            <a:cxnSpLocks/>
          </p:cNvCxnSpPr>
          <p:nvPr/>
        </p:nvCxnSpPr>
        <p:spPr>
          <a:xfrm>
            <a:off x="4557426" y="3867873"/>
            <a:ext cx="0" cy="841415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: скругленные углы 5">
            <a:extLst>
              <a:ext uri="{FF2B5EF4-FFF2-40B4-BE49-F238E27FC236}">
                <a16:creationId xmlns:a16="http://schemas.microsoft.com/office/drawing/2014/main" id="{3CE8A272-141A-18D4-8AC9-AE8327B17419}"/>
              </a:ext>
            </a:extLst>
          </p:cNvPr>
          <p:cNvSpPr/>
          <p:nvPr/>
        </p:nvSpPr>
        <p:spPr>
          <a:xfrm>
            <a:off x="278425" y="5091368"/>
            <a:ext cx="6890658" cy="1539135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: скругленные углы 56">
            <a:extLst>
              <a:ext uri="{FF2B5EF4-FFF2-40B4-BE49-F238E27FC236}">
                <a16:creationId xmlns:a16="http://schemas.microsoft.com/office/drawing/2014/main" id="{D9A1C98D-5042-DB1B-B55F-5778E0006510}"/>
              </a:ext>
            </a:extLst>
          </p:cNvPr>
          <p:cNvSpPr/>
          <p:nvPr/>
        </p:nvSpPr>
        <p:spPr>
          <a:xfrm>
            <a:off x="336781" y="5412520"/>
            <a:ext cx="2082567" cy="1194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100 тыс. до 3 млн. руб.;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8,0%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5002DCE7-6D19-95CF-C6E2-777AD99F469E}"/>
              </a:ext>
            </a:extLst>
          </p:cNvPr>
          <p:cNvSpPr/>
          <p:nvPr/>
        </p:nvSpPr>
        <p:spPr>
          <a:xfrm>
            <a:off x="9707600" y="3215555"/>
            <a:ext cx="264409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Предприниматель 55+</a:t>
            </a:r>
          </a:p>
        </p:txBody>
      </p:sp>
      <p:sp>
        <p:nvSpPr>
          <p:cNvPr id="57" name="Прямоугольник: скругленные углы 65">
            <a:extLst>
              <a:ext uri="{FF2B5EF4-FFF2-40B4-BE49-F238E27FC236}">
                <a16:creationId xmlns:a16="http://schemas.microsoft.com/office/drawing/2014/main" id="{7839C358-9013-C863-AD42-6E38EDD3F27D}"/>
              </a:ext>
            </a:extLst>
          </p:cNvPr>
          <p:cNvSpPr/>
          <p:nvPr/>
        </p:nvSpPr>
        <p:spPr>
          <a:xfrm>
            <a:off x="9741901" y="3681713"/>
            <a:ext cx="2211629" cy="10275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100 тыс. до 5 млн. руб.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от 8% до 10%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009691C6-029C-A4DD-1E65-A7B1DDC361B0}"/>
              </a:ext>
            </a:extLst>
          </p:cNvPr>
          <p:cNvSpPr/>
          <p:nvPr/>
        </p:nvSpPr>
        <p:spPr>
          <a:xfrm>
            <a:off x="7169083" y="3224895"/>
            <a:ext cx="2500672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Резидент коворкинга</a:t>
            </a:r>
          </a:p>
        </p:txBody>
      </p:sp>
      <p:sp>
        <p:nvSpPr>
          <p:cNvPr id="59" name="Прямоугольник: скругленные углы 61">
            <a:extLst>
              <a:ext uri="{FF2B5EF4-FFF2-40B4-BE49-F238E27FC236}">
                <a16:creationId xmlns:a16="http://schemas.microsoft.com/office/drawing/2014/main" id="{A58B0455-B34C-ED63-9FE3-9936CDAB2DC7}"/>
              </a:ext>
            </a:extLst>
          </p:cNvPr>
          <p:cNvSpPr/>
          <p:nvPr/>
        </p:nvSpPr>
        <p:spPr>
          <a:xfrm>
            <a:off x="7548292" y="3630933"/>
            <a:ext cx="2226872" cy="11973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100 тыс.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2 млн. руб.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лет;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5%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D49DE12C-AD67-40BF-A996-8D52087588AC}"/>
              </a:ext>
            </a:extLst>
          </p:cNvPr>
          <p:cNvSpPr/>
          <p:nvPr/>
        </p:nvSpPr>
        <p:spPr>
          <a:xfrm>
            <a:off x="500838" y="5086001"/>
            <a:ext cx="5480862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Женщина-предприниматель </a:t>
            </a:r>
          </a:p>
        </p:txBody>
      </p:sp>
      <p:sp>
        <p:nvSpPr>
          <p:cNvPr id="38" name="Прямоугольник: скругленные углы 5">
            <a:extLst>
              <a:ext uri="{FF2B5EF4-FFF2-40B4-BE49-F238E27FC236}">
                <a16:creationId xmlns:a16="http://schemas.microsoft.com/office/drawing/2014/main" id="{B1C38271-DB22-4624-8C2B-18BCEFA1708F}"/>
              </a:ext>
            </a:extLst>
          </p:cNvPr>
          <p:cNvSpPr/>
          <p:nvPr/>
        </p:nvSpPr>
        <p:spPr>
          <a:xfrm>
            <a:off x="7332538" y="5105175"/>
            <a:ext cx="4474467" cy="155272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0B3181C-4B7A-7084-8BA7-43B268DDB07C}"/>
              </a:ext>
            </a:extLst>
          </p:cNvPr>
          <p:cNvSpPr/>
          <p:nvPr/>
        </p:nvSpPr>
        <p:spPr>
          <a:xfrm>
            <a:off x="7702701" y="5110607"/>
            <a:ext cx="3981450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Молодой предприниматель до 35 лет </a:t>
            </a:r>
          </a:p>
        </p:txBody>
      </p:sp>
      <p:sp>
        <p:nvSpPr>
          <p:cNvPr id="40" name="Прямоугольник: скругленные углы 56">
            <a:extLst>
              <a:ext uri="{FF2B5EF4-FFF2-40B4-BE49-F238E27FC236}">
                <a16:creationId xmlns:a16="http://schemas.microsoft.com/office/drawing/2014/main" id="{D7BC4218-3881-44EA-BF76-F00BFAE07BC7}"/>
              </a:ext>
            </a:extLst>
          </p:cNvPr>
          <p:cNvSpPr/>
          <p:nvPr/>
        </p:nvSpPr>
        <p:spPr>
          <a:xfrm>
            <a:off x="2273583" y="5497735"/>
            <a:ext cx="2149948" cy="9753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3 </a:t>
            </a:r>
            <a:r>
              <a:rPr lang="ru-RU" sz="14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до 5 </a:t>
            </a:r>
            <a:r>
              <a:rPr lang="ru-RU" sz="14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;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9,0%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25E5702D-F747-45D0-BBDD-596D51D28297}"/>
              </a:ext>
            </a:extLst>
          </p:cNvPr>
          <p:cNvCxnSpPr>
            <a:cxnSpLocks/>
          </p:cNvCxnSpPr>
          <p:nvPr/>
        </p:nvCxnSpPr>
        <p:spPr>
          <a:xfrm>
            <a:off x="4250536" y="5535219"/>
            <a:ext cx="0" cy="1066724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: скругленные углы 56">
            <a:extLst>
              <a:ext uri="{FF2B5EF4-FFF2-40B4-BE49-F238E27FC236}">
                <a16:creationId xmlns:a16="http://schemas.microsoft.com/office/drawing/2014/main" id="{479AAA6A-CDB6-44D4-B68C-8391519D2614}"/>
              </a:ext>
            </a:extLst>
          </p:cNvPr>
          <p:cNvSpPr/>
          <p:nvPr/>
        </p:nvSpPr>
        <p:spPr>
          <a:xfrm>
            <a:off x="4301230" y="4994347"/>
            <a:ext cx="2994032" cy="19404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Без залога (поручительство)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 от 100 тыс.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2,5 </a:t>
            </a:r>
            <a:r>
              <a:rPr lang="ru-RU" sz="14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;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10%</a:t>
            </a:r>
          </a:p>
        </p:txBody>
      </p:sp>
      <p:sp>
        <p:nvSpPr>
          <p:cNvPr id="44" name="Прямоугольник: скругленные углы 56">
            <a:extLst>
              <a:ext uri="{FF2B5EF4-FFF2-40B4-BE49-F238E27FC236}">
                <a16:creationId xmlns:a16="http://schemas.microsoft.com/office/drawing/2014/main" id="{0E249BC2-BE73-4488-80B3-6673B2CE816E}"/>
              </a:ext>
            </a:extLst>
          </p:cNvPr>
          <p:cNvSpPr/>
          <p:nvPr/>
        </p:nvSpPr>
        <p:spPr>
          <a:xfrm>
            <a:off x="7399953" y="5412520"/>
            <a:ext cx="1903412" cy="1194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 100 тыс.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3 </a:t>
            </a:r>
            <a:r>
              <a:rPr lang="ru-RU" sz="14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.;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7,5%</a:t>
            </a:r>
          </a:p>
        </p:txBody>
      </p:sp>
      <p:sp>
        <p:nvSpPr>
          <p:cNvPr id="45" name="Прямоугольник: скругленные углы 56">
            <a:extLst>
              <a:ext uri="{FF2B5EF4-FFF2-40B4-BE49-F238E27FC236}">
                <a16:creationId xmlns:a16="http://schemas.microsoft.com/office/drawing/2014/main" id="{B59B23D8-2CE9-4B5C-A863-3D6114461BA6}"/>
              </a:ext>
            </a:extLst>
          </p:cNvPr>
          <p:cNvSpPr/>
          <p:nvPr/>
        </p:nvSpPr>
        <p:spPr>
          <a:xfrm>
            <a:off x="9845275" y="5436294"/>
            <a:ext cx="1903412" cy="1194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Сумма: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свыше 3 млн. 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 5 </a:t>
            </a:r>
            <a:r>
              <a:rPr lang="ru-RU" sz="14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.; </a:t>
            </a:r>
            <a:endParaRPr lang="en-US"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Срок: до 3-х лет</a:t>
            </a:r>
          </a:p>
          <a:p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Ставка: 8,5%</a:t>
            </a:r>
          </a:p>
        </p:txBody>
      </p: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020BFAEF-0B67-4B13-8EE5-6BCD83111003}"/>
              </a:ext>
            </a:extLst>
          </p:cNvPr>
          <p:cNvCxnSpPr>
            <a:cxnSpLocks/>
          </p:cNvCxnSpPr>
          <p:nvPr/>
        </p:nvCxnSpPr>
        <p:spPr>
          <a:xfrm>
            <a:off x="2273583" y="5497735"/>
            <a:ext cx="0" cy="1091754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A3FADCAC-1AC6-D72A-DEFE-29013E1C8546}"/>
              </a:ext>
            </a:extLst>
          </p:cNvPr>
          <p:cNvCxnSpPr>
            <a:cxnSpLocks/>
          </p:cNvCxnSpPr>
          <p:nvPr/>
        </p:nvCxnSpPr>
        <p:spPr>
          <a:xfrm>
            <a:off x="9542353" y="5510189"/>
            <a:ext cx="0" cy="1091754"/>
          </a:xfrm>
          <a:prstGeom prst="line">
            <a:avLst/>
          </a:prstGeom>
          <a:ln>
            <a:solidFill>
              <a:srgbClr val="32BD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12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A4B4A-1DDF-6581-95BF-9411DA9EA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араллелограмм 2">
            <a:extLst>
              <a:ext uri="{FF2B5EF4-FFF2-40B4-BE49-F238E27FC236}">
                <a16:creationId xmlns:a16="http://schemas.microsoft.com/office/drawing/2014/main" id="{73E34C09-E9D7-B383-F423-E8FDBF10D1BD}"/>
              </a:ext>
            </a:extLst>
          </p:cNvPr>
          <p:cNvSpPr/>
          <p:nvPr/>
        </p:nvSpPr>
        <p:spPr>
          <a:xfrm>
            <a:off x="-141166" y="-676725"/>
            <a:ext cx="2079100" cy="954315"/>
          </a:xfrm>
          <a:prstGeom prst="parallelogram">
            <a:avLst/>
          </a:prstGeom>
          <a:solidFill>
            <a:srgbClr val="32BD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олилиния: фигура 2">
            <a:extLst>
              <a:ext uri="{FF2B5EF4-FFF2-40B4-BE49-F238E27FC236}">
                <a16:creationId xmlns:a16="http://schemas.microsoft.com/office/drawing/2014/main" id="{7CE252AC-588E-21A7-BB28-B547E11F39B4}"/>
              </a:ext>
            </a:extLst>
          </p:cNvPr>
          <p:cNvSpPr/>
          <p:nvPr/>
        </p:nvSpPr>
        <p:spPr>
          <a:xfrm rot="14279309" flipH="1">
            <a:off x="9122143" y="-563929"/>
            <a:ext cx="9328921" cy="5620643"/>
          </a:xfrm>
          <a:custGeom>
            <a:avLst/>
            <a:gdLst>
              <a:gd name="connsiteX0" fmla="*/ 0 w 9328921"/>
              <a:gd name="connsiteY0" fmla="*/ 0 h 5620643"/>
              <a:gd name="connsiteX1" fmla="*/ 3513738 w 9328921"/>
              <a:gd name="connsiteY1" fmla="*/ 5620643 h 5620643"/>
              <a:gd name="connsiteX2" fmla="*/ 9328921 w 9328921"/>
              <a:gd name="connsiteY2" fmla="*/ 1985288 h 5620643"/>
              <a:gd name="connsiteX3" fmla="*/ 8087821 w 9328921"/>
              <a:gd name="connsiteY3" fmla="*/ 0 h 562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28921" h="5620643">
                <a:moveTo>
                  <a:pt x="0" y="0"/>
                </a:moveTo>
                <a:lnTo>
                  <a:pt x="3513738" y="5620643"/>
                </a:lnTo>
                <a:lnTo>
                  <a:pt x="9328921" y="1985288"/>
                </a:lnTo>
                <a:lnTo>
                  <a:pt x="808782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21" name="Полилиния: фигура 4">
            <a:extLst>
              <a:ext uri="{FF2B5EF4-FFF2-40B4-BE49-F238E27FC236}">
                <a16:creationId xmlns:a16="http://schemas.microsoft.com/office/drawing/2014/main" id="{CBF6AD38-8EDE-B4F8-8269-C49F7FF7D6C4}"/>
              </a:ext>
            </a:extLst>
          </p:cNvPr>
          <p:cNvSpPr/>
          <p:nvPr/>
        </p:nvSpPr>
        <p:spPr>
          <a:xfrm rot="14279309" flipH="1">
            <a:off x="8386885" y="2129019"/>
            <a:ext cx="7240644" cy="1123950"/>
          </a:xfrm>
          <a:custGeom>
            <a:avLst/>
            <a:gdLst>
              <a:gd name="connsiteX0" fmla="*/ 0 w 7240644"/>
              <a:gd name="connsiteY0" fmla="*/ 0 h 1123950"/>
              <a:gd name="connsiteX1" fmla="*/ 702636 w 7240644"/>
              <a:gd name="connsiteY1" fmla="*/ 1123950 h 1123950"/>
              <a:gd name="connsiteX2" fmla="*/ 7240644 w 7240644"/>
              <a:gd name="connsiteY2" fmla="*/ 1123950 h 1123950"/>
              <a:gd name="connsiteX3" fmla="*/ 7240644 w 7240644"/>
              <a:gd name="connsiteY3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0644" h="1123950">
                <a:moveTo>
                  <a:pt x="0" y="0"/>
                </a:moveTo>
                <a:lnTo>
                  <a:pt x="702636" y="1123950"/>
                </a:lnTo>
                <a:lnTo>
                  <a:pt x="7240644" y="1123950"/>
                </a:lnTo>
                <a:lnTo>
                  <a:pt x="724064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22" name="Полилиния: фигура 6">
            <a:extLst>
              <a:ext uri="{FF2B5EF4-FFF2-40B4-BE49-F238E27FC236}">
                <a16:creationId xmlns:a16="http://schemas.microsoft.com/office/drawing/2014/main" id="{5F261120-689A-7E16-BC22-9C648FDA52DE}"/>
              </a:ext>
            </a:extLst>
          </p:cNvPr>
          <p:cNvSpPr/>
          <p:nvPr/>
        </p:nvSpPr>
        <p:spPr>
          <a:xfrm rot="14279309" flipH="1">
            <a:off x="11305963" y="-677446"/>
            <a:ext cx="4762429" cy="3524730"/>
          </a:xfrm>
          <a:custGeom>
            <a:avLst/>
            <a:gdLst>
              <a:gd name="connsiteX0" fmla="*/ 0 w 4762429"/>
              <a:gd name="connsiteY0" fmla="*/ 0 h 3524730"/>
              <a:gd name="connsiteX1" fmla="*/ 2203482 w 4762429"/>
              <a:gd name="connsiteY1" fmla="*/ 3524730 h 3524730"/>
              <a:gd name="connsiteX2" fmla="*/ 4762429 w 4762429"/>
              <a:gd name="connsiteY2" fmla="*/ 1925007 h 3524730"/>
              <a:gd name="connsiteX3" fmla="*/ 4762429 w 4762429"/>
              <a:gd name="connsiteY3" fmla="*/ 0 h 352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429" h="3524730">
                <a:moveTo>
                  <a:pt x="0" y="0"/>
                </a:moveTo>
                <a:lnTo>
                  <a:pt x="2203482" y="3524730"/>
                </a:lnTo>
                <a:lnTo>
                  <a:pt x="4762429" y="1925007"/>
                </a:lnTo>
                <a:lnTo>
                  <a:pt x="47624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C49CC1F9-0147-F883-0AF8-E02C8D5B8049}"/>
              </a:ext>
            </a:extLst>
          </p:cNvPr>
          <p:cNvSpPr/>
          <p:nvPr/>
        </p:nvSpPr>
        <p:spPr>
          <a:xfrm>
            <a:off x="13101228" y="0"/>
            <a:ext cx="198611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1587F6-072A-4B53-6064-B3D056B75EA4}"/>
              </a:ext>
            </a:extLst>
          </p:cNvPr>
          <p:cNvSpPr txBox="1"/>
          <p:nvPr/>
        </p:nvSpPr>
        <p:spPr>
          <a:xfrm>
            <a:off x="405815" y="431194"/>
            <a:ext cx="8534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>
                <a:latin typeface="Roboto" panose="02000000000000000000" pitchFamily="2" charset="0"/>
                <a:ea typeface="Roboto" panose="02000000000000000000" pitchFamily="2" charset="0"/>
              </a:rPr>
              <a:t>ГАРАНТИЙНАЯ ПОДДЕРЖКА ДЛЯ ПРЕДПРИНИМАТЕЛЕЙ</a:t>
            </a:r>
          </a:p>
          <a:p>
            <a:r>
              <a:rPr lang="ru-RU" sz="2400" b="1">
                <a:latin typeface="Roboto" panose="02000000000000000000" pitchFamily="2" charset="0"/>
                <a:ea typeface="Roboto" panose="02000000000000000000" pitchFamily="2" charset="0"/>
              </a:rPr>
              <a:t>(ПОРУЧИТЕЛЬСТВО)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815ABF-4C10-9F79-2EC5-03846AD1B99A}"/>
              </a:ext>
            </a:extLst>
          </p:cNvPr>
          <p:cNvSpPr/>
          <p:nvPr/>
        </p:nvSpPr>
        <p:spPr>
          <a:xfrm>
            <a:off x="138324" y="1553701"/>
            <a:ext cx="80736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0"/>
                <a:solidFill>
                  <a:srgbClr val="32BDD9"/>
                </a:solidFill>
              </a:rPr>
              <a:t>Гарантийный фонд Ростовской области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9AED5A-924C-9E97-5263-D99347AE7A26}"/>
              </a:ext>
            </a:extLst>
          </p:cNvPr>
          <p:cNvSpPr txBox="1"/>
          <p:nvPr/>
        </p:nvSpPr>
        <p:spPr>
          <a:xfrm>
            <a:off x="431471" y="2751275"/>
            <a:ext cx="10351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При отсутствии залогового обеспечения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для получения кредита/займа/банковской гарантии/лизинга поручительство в размере:</a:t>
            </a:r>
          </a:p>
          <a:p>
            <a:r>
              <a:rPr lang="ru-RU" sz="2400" b="1" dirty="0">
                <a:solidFill>
                  <a:srgbClr val="32BDD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70%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по договорам кредита, займа, лизинга, аккредитива,  но не более – 100 млн руб.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Стоимость поручительства: </a:t>
            </a:r>
            <a:r>
              <a:rPr lang="ru-RU" sz="2400" b="1" dirty="0">
                <a:solidFill>
                  <a:srgbClr val="32BDD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0,5%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годовых от суммы поручительства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5FCDE-F052-349E-3988-7EF0528C7F11}"/>
              </a:ext>
            </a:extLst>
          </p:cNvPr>
          <p:cNvSpPr txBox="1"/>
          <p:nvPr/>
        </p:nvSpPr>
        <p:spPr>
          <a:xfrm>
            <a:off x="431470" y="5735547"/>
            <a:ext cx="79852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latin typeface="Roboto" panose="02000000000000000000" pitchFamily="2" charset="0"/>
                <a:ea typeface="Roboto" panose="02000000000000000000" pitchFamily="2" charset="0"/>
              </a:rPr>
              <a:t>Контакты: 8 </a:t>
            </a: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(863) 280-04-06, 280-04-07</a:t>
            </a:r>
            <a:r>
              <a:rPr lang="ru-RU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www.dongarant.ru</a:t>
            </a:r>
          </a:p>
        </p:txBody>
      </p:sp>
    </p:spTree>
    <p:extLst>
      <p:ext uri="{BB962C8B-B14F-4D97-AF65-F5344CB8AC3E}">
        <p14:creationId xmlns:p14="http://schemas.microsoft.com/office/powerpoint/2010/main" val="3039666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: фигура 35">
            <a:extLst>
              <a:ext uri="{FF2B5EF4-FFF2-40B4-BE49-F238E27FC236}">
                <a16:creationId xmlns:a16="http://schemas.microsoft.com/office/drawing/2014/main" id="{C83C1BC7-B9DB-1199-7DBA-9AE5AAA04B3F}"/>
              </a:ext>
            </a:extLst>
          </p:cNvPr>
          <p:cNvSpPr/>
          <p:nvPr/>
        </p:nvSpPr>
        <p:spPr>
          <a:xfrm>
            <a:off x="-1822046" y="-91708"/>
            <a:ext cx="7129097" cy="733269"/>
          </a:xfrm>
          <a:custGeom>
            <a:avLst/>
            <a:gdLst>
              <a:gd name="connsiteX0" fmla="*/ 4349736 w 4712367"/>
              <a:gd name="connsiteY0" fmla="*/ 812800 h 812800"/>
              <a:gd name="connsiteX1" fmla="*/ 4303925 w 4712367"/>
              <a:gd name="connsiteY1" fmla="*/ 812800 h 812800"/>
              <a:gd name="connsiteX2" fmla="*/ 408442 w 4712367"/>
              <a:gd name="connsiteY2" fmla="*/ 812800 h 812800"/>
              <a:gd name="connsiteX3" fmla="*/ 362631 w 4712367"/>
              <a:gd name="connsiteY3" fmla="*/ 812800 h 812800"/>
              <a:gd name="connsiteX4" fmla="*/ 0 w 4712367"/>
              <a:gd name="connsiteY4" fmla="*/ 812800 h 812800"/>
              <a:gd name="connsiteX5" fmla="*/ 362631 w 4712367"/>
              <a:gd name="connsiteY5" fmla="*/ 0 h 812800"/>
              <a:gd name="connsiteX6" fmla="*/ 408442 w 4712367"/>
              <a:gd name="connsiteY6" fmla="*/ 0 h 812800"/>
              <a:gd name="connsiteX7" fmla="*/ 4303925 w 4712367"/>
              <a:gd name="connsiteY7" fmla="*/ 0 h 812800"/>
              <a:gd name="connsiteX8" fmla="*/ 4349736 w 4712367"/>
              <a:gd name="connsiteY8" fmla="*/ 0 h 812800"/>
              <a:gd name="connsiteX9" fmla="*/ 4712367 w 4712367"/>
              <a:gd name="connsiteY9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2367" h="812800">
                <a:moveTo>
                  <a:pt x="4349736" y="812800"/>
                </a:moveTo>
                <a:lnTo>
                  <a:pt x="4303925" y="812800"/>
                </a:lnTo>
                <a:lnTo>
                  <a:pt x="408442" y="812800"/>
                </a:lnTo>
                <a:lnTo>
                  <a:pt x="362631" y="812800"/>
                </a:lnTo>
                <a:lnTo>
                  <a:pt x="0" y="812800"/>
                </a:lnTo>
                <a:lnTo>
                  <a:pt x="362631" y="0"/>
                </a:lnTo>
                <a:lnTo>
                  <a:pt x="408442" y="0"/>
                </a:lnTo>
                <a:lnTo>
                  <a:pt x="4303925" y="0"/>
                </a:lnTo>
                <a:lnTo>
                  <a:pt x="4349736" y="0"/>
                </a:lnTo>
                <a:lnTo>
                  <a:pt x="4712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400">
              <a:latin typeface="+mj-lt"/>
            </a:endParaRPr>
          </a:p>
        </p:txBody>
      </p:sp>
      <p:pic>
        <p:nvPicPr>
          <p:cNvPr id="5" name="Рисунок 4" descr="Изображение выглядит как Графика, Шрифт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A65048E-D32D-63B5-7C8D-2D86CABE1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32" y="666684"/>
            <a:ext cx="1890452" cy="1323316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Шриф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8CA0578-8C0B-5D6F-5221-2495F4CA6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803" y="666684"/>
            <a:ext cx="2871943" cy="11375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D6B14E-E11A-4543-3765-2AABC18174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59" b="11468"/>
          <a:stretch/>
        </p:blipFill>
        <p:spPr>
          <a:xfrm>
            <a:off x="810010" y="2291033"/>
            <a:ext cx="4263758" cy="2112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C3F2FC-6FE8-EA74-EB1E-665AA0C5EA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58" y="4920826"/>
            <a:ext cx="599831" cy="603150"/>
          </a:xfrm>
          <a:prstGeom prst="rect">
            <a:avLst/>
          </a:prstGeom>
        </p:spPr>
      </p:pic>
      <p:sp>
        <p:nvSpPr>
          <p:cNvPr id="11" name="Прямоугольник: скругленные углы 29">
            <a:extLst>
              <a:ext uri="{FF2B5EF4-FFF2-40B4-BE49-F238E27FC236}">
                <a16:creationId xmlns:a16="http://schemas.microsoft.com/office/drawing/2014/main" id="{DE20D368-D6EF-96DD-8B73-A923F402A5A4}"/>
              </a:ext>
            </a:extLst>
          </p:cNvPr>
          <p:cNvSpPr/>
          <p:nvPr/>
        </p:nvSpPr>
        <p:spPr>
          <a:xfrm>
            <a:off x="1595328" y="5061415"/>
            <a:ext cx="3314553" cy="3520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defRPr/>
            </a:pPr>
            <a:r>
              <a:rPr lang="en-US" dirty="0" err="1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coworking_undertheroof</a:t>
            </a:r>
            <a:endParaRPr lang="ru-RU" dirty="0">
              <a:solidFill>
                <a:sysClr val="windowText" lastClr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C9D1C3C-65F9-6E98-0B78-7BD93A1F22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16" y="5872893"/>
            <a:ext cx="700316" cy="700316"/>
          </a:xfrm>
          <a:prstGeom prst="rect">
            <a:avLst/>
          </a:prstGeom>
        </p:spPr>
      </p:pic>
      <p:sp>
        <p:nvSpPr>
          <p:cNvPr id="13" name="Прямоугольник: скругленные углы 31">
            <a:extLst>
              <a:ext uri="{FF2B5EF4-FFF2-40B4-BE49-F238E27FC236}">
                <a16:creationId xmlns:a16="http://schemas.microsoft.com/office/drawing/2014/main" id="{B46C9C30-808E-B4D8-15D5-8B1F3D89A397}"/>
              </a:ext>
            </a:extLst>
          </p:cNvPr>
          <p:cNvSpPr/>
          <p:nvPr/>
        </p:nvSpPr>
        <p:spPr>
          <a:xfrm>
            <a:off x="1746473" y="6078337"/>
            <a:ext cx="3210654" cy="398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defRPr/>
            </a:pPr>
            <a:r>
              <a:rPr lang="en-US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t.me/</a:t>
            </a:r>
            <a:r>
              <a:rPr lang="en-US" dirty="0" err="1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newrostov_events</a:t>
            </a:r>
            <a:endParaRPr lang="ru-RU" dirty="0">
              <a:solidFill>
                <a:sysClr val="windowText" lastClr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5E59D5-3D95-9D86-D42E-777AFDDA3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2544" y="4445565"/>
            <a:ext cx="1181624" cy="118162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E68D451-140F-1A24-1794-61990C886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68" y="5613463"/>
            <a:ext cx="1219177" cy="121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: скругленные углы 7">
            <a:extLst>
              <a:ext uri="{FF2B5EF4-FFF2-40B4-BE49-F238E27FC236}">
                <a16:creationId xmlns:a16="http://schemas.microsoft.com/office/drawing/2014/main" id="{5B962AD2-3A06-1CC8-F870-F121D769DDE9}"/>
              </a:ext>
            </a:extLst>
          </p:cNvPr>
          <p:cNvSpPr/>
          <p:nvPr/>
        </p:nvSpPr>
        <p:spPr>
          <a:xfrm>
            <a:off x="2183876" y="1457838"/>
            <a:ext cx="2697443" cy="3974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defRPr/>
            </a:pPr>
            <a:r>
              <a:rPr lang="ru-RU" sz="2400" dirty="0" err="1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подкрышей.рф</a:t>
            </a:r>
            <a:endParaRPr lang="ru-RU" sz="2400" dirty="0">
              <a:solidFill>
                <a:sysClr val="windowText" lastClr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2D63F9B-8219-1D3E-E5AB-783CB67E1B16}"/>
              </a:ext>
            </a:extLst>
          </p:cNvPr>
          <p:cNvSpPr/>
          <p:nvPr/>
        </p:nvSpPr>
        <p:spPr>
          <a:xfrm>
            <a:off x="2183877" y="971201"/>
            <a:ext cx="2697443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514350">
              <a:defRPr/>
            </a:pPr>
            <a:r>
              <a:rPr lang="ru-RU" sz="2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 (863) 268 8 911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15E842-3A0C-15B9-6CC4-98F473A9482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453" t="19082" r="44664" b="31032"/>
          <a:stretch/>
        </p:blipFill>
        <p:spPr>
          <a:xfrm>
            <a:off x="4836846" y="566263"/>
            <a:ext cx="1679198" cy="168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4C7C993-8CCF-7908-8FAB-A707E2FC74E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802" r="436" b="3802"/>
          <a:stretch/>
        </p:blipFill>
        <p:spPr>
          <a:xfrm>
            <a:off x="7019912" y="2284660"/>
            <a:ext cx="4264496" cy="2226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Прямоугольник: скругленные углы 9">
            <a:extLst>
              <a:ext uri="{FF2B5EF4-FFF2-40B4-BE49-F238E27FC236}">
                <a16:creationId xmlns:a16="http://schemas.microsoft.com/office/drawing/2014/main" id="{D492CDD2-62BA-853E-16C5-3B40E0749E9C}"/>
              </a:ext>
            </a:extLst>
          </p:cNvPr>
          <p:cNvSpPr/>
          <p:nvPr/>
        </p:nvSpPr>
        <p:spPr>
          <a:xfrm>
            <a:off x="6808030" y="4793453"/>
            <a:ext cx="2057188" cy="4289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rmfpp.ru</a:t>
            </a:r>
            <a:endParaRPr lang="ru-RU" sz="3200" dirty="0">
              <a:solidFill>
                <a:sysClr val="windowText" lastClr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16AB8A7-6E21-B25F-D0C5-51EF4CD434A4}"/>
              </a:ext>
            </a:extLst>
          </p:cNvPr>
          <p:cNvSpPr/>
          <p:nvPr/>
        </p:nvSpPr>
        <p:spPr>
          <a:xfrm>
            <a:off x="6816050" y="5393477"/>
            <a:ext cx="3097693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defTabSz="514350"/>
            <a:r>
              <a:rPr lang="ru-RU" sz="2400" b="1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 (863) 322-61-01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2280AF3-74F4-B02B-814B-AB15D06EF2A1}"/>
              </a:ext>
            </a:extLst>
          </p:cNvPr>
          <p:cNvGrpSpPr/>
          <p:nvPr/>
        </p:nvGrpSpPr>
        <p:grpSpPr>
          <a:xfrm rot="5400000">
            <a:off x="6945406" y="2873932"/>
            <a:ext cx="8106382" cy="13454652"/>
            <a:chOff x="10857577" y="-1814033"/>
            <a:chExt cx="5620643" cy="9328921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52E10D80-63B3-DE36-0A1B-F5333B6E2E3A}"/>
                </a:ext>
              </a:extLst>
            </p:cNvPr>
            <p:cNvSpPr/>
            <p:nvPr/>
          </p:nvSpPr>
          <p:spPr>
            <a:xfrm rot="14279309" flipH="1">
              <a:off x="9003438" y="40106"/>
              <a:ext cx="9328921" cy="5620643"/>
            </a:xfrm>
            <a:custGeom>
              <a:avLst/>
              <a:gdLst>
                <a:gd name="connsiteX0" fmla="*/ 0 w 9328921"/>
                <a:gd name="connsiteY0" fmla="*/ 0 h 5620643"/>
                <a:gd name="connsiteX1" fmla="*/ 3513738 w 9328921"/>
                <a:gd name="connsiteY1" fmla="*/ 5620643 h 5620643"/>
                <a:gd name="connsiteX2" fmla="*/ 9328921 w 9328921"/>
                <a:gd name="connsiteY2" fmla="*/ 1985288 h 5620643"/>
                <a:gd name="connsiteX3" fmla="*/ 8087821 w 9328921"/>
                <a:gd name="connsiteY3" fmla="*/ 0 h 562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8921" h="5620643">
                  <a:moveTo>
                    <a:pt x="0" y="0"/>
                  </a:moveTo>
                  <a:lnTo>
                    <a:pt x="3513738" y="5620643"/>
                  </a:lnTo>
                  <a:lnTo>
                    <a:pt x="9328921" y="1985288"/>
                  </a:lnTo>
                  <a:lnTo>
                    <a:pt x="80878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" name="Полилиния: фигура 4">
              <a:extLst>
                <a:ext uri="{FF2B5EF4-FFF2-40B4-BE49-F238E27FC236}">
                  <a16:creationId xmlns:a16="http://schemas.microsoft.com/office/drawing/2014/main" id="{82836CF8-0F45-5616-A3D1-BCC795909735}"/>
                </a:ext>
              </a:extLst>
            </p:cNvPr>
            <p:cNvSpPr/>
            <p:nvPr/>
          </p:nvSpPr>
          <p:spPr>
            <a:xfrm rot="14279309" flipH="1">
              <a:off x="8004829" y="2867025"/>
              <a:ext cx="7240644" cy="1123950"/>
            </a:xfrm>
            <a:custGeom>
              <a:avLst/>
              <a:gdLst>
                <a:gd name="connsiteX0" fmla="*/ 0 w 7240644"/>
                <a:gd name="connsiteY0" fmla="*/ 0 h 1123950"/>
                <a:gd name="connsiteX1" fmla="*/ 702636 w 7240644"/>
                <a:gd name="connsiteY1" fmla="*/ 1123950 h 1123950"/>
                <a:gd name="connsiteX2" fmla="*/ 7240644 w 7240644"/>
                <a:gd name="connsiteY2" fmla="*/ 1123950 h 1123950"/>
                <a:gd name="connsiteX3" fmla="*/ 7240644 w 7240644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0644" h="1123950">
                  <a:moveTo>
                    <a:pt x="0" y="0"/>
                  </a:moveTo>
                  <a:lnTo>
                    <a:pt x="702636" y="1123950"/>
                  </a:lnTo>
                  <a:lnTo>
                    <a:pt x="7240644" y="1123950"/>
                  </a:lnTo>
                  <a:lnTo>
                    <a:pt x="72406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6" name="Полилиния: фигура 6">
              <a:extLst>
                <a:ext uri="{FF2B5EF4-FFF2-40B4-BE49-F238E27FC236}">
                  <a16:creationId xmlns:a16="http://schemas.microsoft.com/office/drawing/2014/main" id="{5D0E0D57-AE27-827C-4599-C1830EBE7021}"/>
                </a:ext>
              </a:extLst>
            </p:cNvPr>
            <p:cNvSpPr/>
            <p:nvPr/>
          </p:nvSpPr>
          <p:spPr>
            <a:xfrm rot="14279309" flipH="1">
              <a:off x="10923907" y="60560"/>
              <a:ext cx="4762429" cy="3524730"/>
            </a:xfrm>
            <a:custGeom>
              <a:avLst/>
              <a:gdLst>
                <a:gd name="connsiteX0" fmla="*/ 0 w 4762429"/>
                <a:gd name="connsiteY0" fmla="*/ 0 h 3524730"/>
                <a:gd name="connsiteX1" fmla="*/ 2203482 w 4762429"/>
                <a:gd name="connsiteY1" fmla="*/ 3524730 h 3524730"/>
                <a:gd name="connsiteX2" fmla="*/ 4762429 w 4762429"/>
                <a:gd name="connsiteY2" fmla="*/ 1925007 h 3524730"/>
                <a:gd name="connsiteX3" fmla="*/ 4762429 w 4762429"/>
                <a:gd name="connsiteY3" fmla="*/ 0 h 352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429" h="3524730">
                  <a:moveTo>
                    <a:pt x="0" y="0"/>
                  </a:moveTo>
                  <a:lnTo>
                    <a:pt x="2203482" y="3524730"/>
                  </a:lnTo>
                  <a:lnTo>
                    <a:pt x="4762429" y="1925007"/>
                  </a:lnTo>
                  <a:lnTo>
                    <a:pt x="47624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C26AA93-FAFC-08E6-75E2-AA45B802ED19}"/>
              </a:ext>
            </a:extLst>
          </p:cNvPr>
          <p:cNvSpPr txBox="1"/>
          <p:nvPr/>
        </p:nvSpPr>
        <p:spPr>
          <a:xfrm>
            <a:off x="518764" y="137770"/>
            <a:ext cx="3028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КОНТАКТЫ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567EEB-1CAD-15E5-5991-15730208E9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98452" y="531381"/>
            <a:ext cx="1584370" cy="15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577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43">
      <a:dk1>
        <a:sysClr val="windowText" lastClr="000000"/>
      </a:dk1>
      <a:lt1>
        <a:sysClr val="window" lastClr="FFFFFF"/>
      </a:lt1>
      <a:dk2>
        <a:srgbClr val="292929"/>
      </a:dk2>
      <a:lt2>
        <a:srgbClr val="E7E6E6"/>
      </a:lt2>
      <a:accent1>
        <a:srgbClr val="1F6292"/>
      </a:accent1>
      <a:accent2>
        <a:srgbClr val="277BB7"/>
      </a:accent2>
      <a:accent3>
        <a:srgbClr val="03A5D6"/>
      </a:accent3>
      <a:accent4>
        <a:srgbClr val="32BCD8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T Norms Pro Medium"/>
        <a:ea typeface=""/>
        <a:cs typeface=""/>
      </a:majorFont>
      <a:minorFont>
        <a:latin typeface="TT Norms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8932</TotalTime>
  <Words>1460</Words>
  <Application>Microsoft Office PowerPoint</Application>
  <PresentationFormat>Широкоэкранный</PresentationFormat>
  <Paragraphs>295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Courier New</vt:lpstr>
      <vt:lpstr>Roboto</vt:lpstr>
      <vt:lpstr>Roboto Medium</vt:lpstr>
      <vt:lpstr>TT Norms Pro</vt:lpstr>
      <vt:lpstr>TT Norms Pro Medium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Web Designer</dc:creator>
  <cp:lastModifiedBy>Blaginina</cp:lastModifiedBy>
  <cp:revision>191</cp:revision>
  <dcterms:created xsi:type="dcterms:W3CDTF">2023-01-18T20:13:28Z</dcterms:created>
  <dcterms:modified xsi:type="dcterms:W3CDTF">2024-04-24T13:57:26Z</dcterms:modified>
</cp:coreProperties>
</file>