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1" r:id="rId1"/>
  </p:sldMasterIdLst>
  <p:notesMasterIdLst>
    <p:notesMasterId r:id="rId20"/>
  </p:notesMasterIdLst>
  <p:sldIdLst>
    <p:sldId id="256" r:id="rId2"/>
    <p:sldId id="285" r:id="rId3"/>
    <p:sldId id="283" r:id="rId4"/>
    <p:sldId id="292" r:id="rId5"/>
    <p:sldId id="278" r:id="rId6"/>
    <p:sldId id="276" r:id="rId7"/>
    <p:sldId id="291" r:id="rId8"/>
    <p:sldId id="265" r:id="rId9"/>
    <p:sldId id="290" r:id="rId10"/>
    <p:sldId id="286" r:id="rId11"/>
    <p:sldId id="287" r:id="rId12"/>
    <p:sldId id="297" r:id="rId13"/>
    <p:sldId id="293" r:id="rId14"/>
    <p:sldId id="294" r:id="rId15"/>
    <p:sldId id="295" r:id="rId16"/>
    <p:sldId id="298" r:id="rId17"/>
    <p:sldId id="264" r:id="rId18"/>
    <p:sldId id="272" r:id="rId1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22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Заёмщики</a:t>
            </a:r>
          </a:p>
        </c:rich>
      </c:tx>
      <c:layout>
        <c:manualLayout>
          <c:xMode val="edge"/>
          <c:yMode val="edge"/>
          <c:x val="0.11784756467122695"/>
          <c:y val="0.369794644468473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6818438059956913"/>
          <c:y val="0.15692341289640624"/>
          <c:w val="0.29120363010022904"/>
          <c:h val="0.5088922691020377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Заёмщики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84-46A5-A1EA-319C9B818E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84-46A5-A1EA-319C9B818E2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84-46A5-A1EA-319C9B818E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84-46A5-A1EA-319C9B818E2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D84-46A5-A1EA-319C9B818E2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D84-46A5-A1EA-319C9B818E2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D84-46A5-A1EA-319C9B818E2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D84-46A5-A1EA-319C9B818E20}"/>
              </c:ext>
            </c:extLst>
          </c:dPt>
          <c:dLbls>
            <c:dLbl>
              <c:idx val="6"/>
              <c:layout>
                <c:manualLayout>
                  <c:x val="1.3682404485431539E-2"/>
                  <c:y val="-4.018948850905831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D84-46A5-A1EA-319C9B818E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Машиностроение</c:v>
                </c:pt>
                <c:pt idx="1">
                  <c:v>Металлургия </c:v>
                </c:pt>
                <c:pt idx="2">
                  <c:v>Легкая промышленность</c:v>
                </c:pt>
                <c:pt idx="3">
                  <c:v>Химическое производство</c:v>
                </c:pt>
                <c:pt idx="4">
                  <c:v>Лесное хозяйство и деревопереработка</c:v>
                </c:pt>
                <c:pt idx="5">
                  <c:v>Приборостроение</c:v>
                </c:pt>
                <c:pt idx="6">
                  <c:v>Полиграфия</c:v>
                </c:pt>
                <c:pt idx="7">
                  <c:v>Прочие производства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24</c:v>
                </c:pt>
                <c:pt idx="1">
                  <c:v>14</c:v>
                </c:pt>
                <c:pt idx="2">
                  <c:v>12</c:v>
                </c:pt>
                <c:pt idx="3">
                  <c:v>14</c:v>
                </c:pt>
                <c:pt idx="4">
                  <c:v>6</c:v>
                </c:pt>
                <c:pt idx="5">
                  <c:v>12</c:v>
                </c:pt>
                <c:pt idx="6">
                  <c:v>2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D84-46A5-A1EA-319C9B818E2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651045785166776E-2"/>
          <c:y val="0.69105343854120382"/>
          <c:w val="0.96634895421483324"/>
          <c:h val="0.30894656145879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E2B04-114C-4525-9FC2-AFB2D8984C21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0A6163-AFBD-4814-91C2-A80469295112}">
      <dgm:prSet phldrT="[Текст]" custT="1"/>
      <dgm:spPr/>
      <dgm:t>
        <a:bodyPr/>
        <a:lstStyle/>
        <a:p>
          <a:pPr algn="ctr"/>
          <a:r>
            <a:rPr lang="ru-RU" sz="2000" dirty="0"/>
            <a:t>Промышленный технопарк</a:t>
          </a:r>
          <a:endParaRPr lang="ru-RU" sz="2000" b="0" i="0" dirty="0"/>
        </a:p>
        <a:p>
          <a:pPr algn="just"/>
          <a:r>
            <a:rPr lang="ru-RU" sz="900" b="0" i="0" dirty="0"/>
            <a:t>Совокупность объектов промышленной и технологической инфраструктуры предназначенных для осуществления субъектами деятельности в сфере промышленного производства, и/или научно-технической деятельности, и/или инновационной деятельности в целях освоения производства промышленной продукции и коммерциализации полученных научно-технических результатов и управляются управляющей компанией.</a:t>
          </a:r>
          <a:endParaRPr lang="ru-RU" sz="900" dirty="0"/>
        </a:p>
        <a:p>
          <a:pPr algn="ctr"/>
          <a:endParaRPr lang="ru-RU" sz="900" dirty="0"/>
        </a:p>
      </dgm:t>
    </dgm:pt>
    <dgm:pt modelId="{7D901433-6705-42FC-A446-46C14C6E99CA}" type="parTrans" cxnId="{5CDEA40C-B88C-475E-BAA9-B5AB93FEDDA9}">
      <dgm:prSet/>
      <dgm:spPr/>
      <dgm:t>
        <a:bodyPr/>
        <a:lstStyle/>
        <a:p>
          <a:endParaRPr lang="ru-RU"/>
        </a:p>
      </dgm:t>
    </dgm:pt>
    <dgm:pt modelId="{9FE02750-A1BA-4D5D-B686-AED3AABC653F}" type="sibTrans" cxnId="{5CDEA40C-B88C-475E-BAA9-B5AB93FEDDA9}">
      <dgm:prSet/>
      <dgm:spPr/>
      <dgm:t>
        <a:bodyPr/>
        <a:lstStyle/>
        <a:p>
          <a:endParaRPr lang="ru-RU"/>
        </a:p>
      </dgm:t>
    </dgm:pt>
    <dgm:pt modelId="{2171AB1D-9E1D-4D3F-9C46-FC858F7D2C2A}">
      <dgm:prSet phldrT="[Текст]" custT="1"/>
      <dgm:spPr/>
      <dgm:t>
        <a:bodyPr/>
        <a:lstStyle/>
        <a:p>
          <a:pPr algn="ctr"/>
          <a:r>
            <a:rPr lang="ru-RU" sz="1600" dirty="0"/>
            <a:t>Агропромышленный технопарк (</a:t>
          </a:r>
          <a:r>
            <a:rPr lang="ru-RU" sz="1600" dirty="0" err="1"/>
            <a:t>Агробиотехнопарк</a:t>
          </a:r>
          <a:r>
            <a:rPr lang="ru-RU" sz="1600" dirty="0"/>
            <a:t>) </a:t>
          </a:r>
        </a:p>
        <a:p>
          <a:pPr algn="just"/>
          <a:r>
            <a:rPr lang="ru-RU" sz="900" dirty="0"/>
            <a:t>предназначен для производства и переработки сельскохозяйственной продукции, сырья и продовольствия, оказания услуг резидентам по обслуживанию сельскохозяйственного производства и/или осуществления научно-технической деятельности, в том числе ведения научных исследований и экспериментальных разработок в области биотехнологии, сельскохозяйственных наук, и/или инновационной деятельности, в том числе селекции животных и сельскохозяйственных культур</a:t>
          </a:r>
        </a:p>
      </dgm:t>
    </dgm:pt>
    <dgm:pt modelId="{CE264A47-5B3A-4EEC-937C-5C98B3DF7254}" type="parTrans" cxnId="{B05FA91B-F897-4EFB-A3B5-082F7B4BFEE3}">
      <dgm:prSet/>
      <dgm:spPr/>
      <dgm:t>
        <a:bodyPr/>
        <a:lstStyle/>
        <a:p>
          <a:endParaRPr lang="ru-RU"/>
        </a:p>
      </dgm:t>
    </dgm:pt>
    <dgm:pt modelId="{743E1B30-D36F-4E7B-995A-2B2E258B36D8}" type="sibTrans" cxnId="{B05FA91B-F897-4EFB-A3B5-082F7B4BFEE3}">
      <dgm:prSet/>
      <dgm:spPr/>
      <dgm:t>
        <a:bodyPr/>
        <a:lstStyle/>
        <a:p>
          <a:endParaRPr lang="ru-RU"/>
        </a:p>
      </dgm:t>
    </dgm:pt>
    <dgm:pt modelId="{B9B08DA0-C47E-45EA-9713-AB7CDC7A7622}">
      <dgm:prSet phldrT="[Текст]" custT="1"/>
      <dgm:spPr/>
      <dgm:t>
        <a:bodyPr/>
        <a:lstStyle/>
        <a:p>
          <a:pPr algn="ctr"/>
          <a:r>
            <a:rPr lang="ru-RU" sz="1600" dirty="0"/>
            <a:t>Технопарк в сфере высоких технологий</a:t>
          </a:r>
        </a:p>
        <a:p>
          <a:pPr algn="just"/>
          <a:r>
            <a:rPr lang="ru-RU" sz="1000" dirty="0"/>
            <a:t>предназначен для осуществления научно-технической деятельности, и (или) инновационной деятельности, и (или) деятельности в сфере информационных технологий в целях обеспечения производства промышленной продукции и (или) выведения на рынок новых продуктов, технологий и (или) услуг, соответствующий требованиям</a:t>
          </a:r>
        </a:p>
      </dgm:t>
    </dgm:pt>
    <dgm:pt modelId="{7005B309-F4F8-400F-9A04-8EA93D07B565}" type="parTrans" cxnId="{5003BA13-7883-44EE-8798-AB09EBDFC9AD}">
      <dgm:prSet/>
      <dgm:spPr/>
      <dgm:t>
        <a:bodyPr/>
        <a:lstStyle/>
        <a:p>
          <a:endParaRPr lang="ru-RU"/>
        </a:p>
      </dgm:t>
    </dgm:pt>
    <dgm:pt modelId="{B171548D-B6DF-42DC-BC57-CC12E387C8B4}" type="sibTrans" cxnId="{5003BA13-7883-44EE-8798-AB09EBDFC9AD}">
      <dgm:prSet/>
      <dgm:spPr/>
      <dgm:t>
        <a:bodyPr/>
        <a:lstStyle/>
        <a:p>
          <a:endParaRPr lang="ru-RU"/>
        </a:p>
      </dgm:t>
    </dgm:pt>
    <dgm:pt modelId="{6E7642DE-88EC-42EE-94BE-9AF6449E80A5}">
      <dgm:prSet custT="1"/>
      <dgm:spPr/>
      <dgm:t>
        <a:bodyPr/>
        <a:lstStyle/>
        <a:p>
          <a:pPr algn="ctr"/>
          <a:r>
            <a:rPr lang="ru-RU" sz="1600" dirty="0"/>
            <a:t>Экотехнопарк</a:t>
          </a:r>
        </a:p>
        <a:p>
          <a:pPr algn="just"/>
          <a:r>
            <a:rPr lang="ru-RU" sz="800" dirty="0"/>
            <a:t>промышленный технопарк, объекты промышленной и технологической инфраструктур которого предназначены для осуществления субъектами деятельности в сфере промышленного производства, в том числе осуществления деятельности по утилизации отходов, и (или) обработке, и (или) обезвреживанию отходов, и (или) вовлечению отходов в хозяйственный оборот в качестве вторичного сырья при производстве промышленной продукции и выполнении работ, и (или) научно-технической деятельности, и (или) инновационной деятельности в целях освоения промышленного производства вторичного сырья и (или) промышленной продукции из вторичного сырья и коммерциализации полученных научно-технических результатов</a:t>
          </a:r>
        </a:p>
      </dgm:t>
    </dgm:pt>
    <dgm:pt modelId="{7C6684E6-DB37-42BC-89DF-1FAC1A45EA20}" type="parTrans" cxnId="{2608BF42-853F-40EE-AA7E-41C83621F45C}">
      <dgm:prSet/>
      <dgm:spPr/>
      <dgm:t>
        <a:bodyPr/>
        <a:lstStyle/>
        <a:p>
          <a:endParaRPr lang="ru-RU"/>
        </a:p>
      </dgm:t>
    </dgm:pt>
    <dgm:pt modelId="{538CEC26-0EFD-4287-BB28-8350F9107267}" type="sibTrans" cxnId="{2608BF42-853F-40EE-AA7E-41C83621F45C}">
      <dgm:prSet/>
      <dgm:spPr/>
      <dgm:t>
        <a:bodyPr/>
        <a:lstStyle/>
        <a:p>
          <a:endParaRPr lang="ru-RU"/>
        </a:p>
      </dgm:t>
    </dgm:pt>
    <dgm:pt modelId="{9F2EA971-8101-41E2-99DC-D6B82CA1D5D2}">
      <dgm:prSet custT="1"/>
      <dgm:spPr/>
      <dgm:t>
        <a:bodyPr/>
        <a:lstStyle/>
        <a:p>
          <a:pPr algn="ctr"/>
          <a:r>
            <a:rPr lang="ru-RU" sz="1600" dirty="0"/>
            <a:t>Технопарк в сфере электронной промышленности</a:t>
          </a:r>
        </a:p>
        <a:p>
          <a:pPr algn="just"/>
          <a:r>
            <a:rPr lang="ru-RU" sz="1000" dirty="0"/>
            <a:t>промышленный технопарк, объекты промышленной и технологической инфраструктур которого предназначены для осуществления промышленного производства промышленной продукции, и (или) научно-технической деятельности, и (или) инновационной деятельности в целях освоения промышленного производства промышленной продукции в сфере электронной промышленности и коммерциализации полученных научно-технических результатов в указанной сфере</a:t>
          </a:r>
        </a:p>
      </dgm:t>
    </dgm:pt>
    <dgm:pt modelId="{BD545575-E3F7-4AAB-A5DD-C6A7BBD54FE9}" type="parTrans" cxnId="{B6E796A9-8B96-4983-A725-853DC9A8EE5C}">
      <dgm:prSet/>
      <dgm:spPr/>
      <dgm:t>
        <a:bodyPr/>
        <a:lstStyle/>
        <a:p>
          <a:endParaRPr lang="ru-RU"/>
        </a:p>
      </dgm:t>
    </dgm:pt>
    <dgm:pt modelId="{FC836AA4-74CD-4F1D-9100-EA7A0CCC9F8C}" type="sibTrans" cxnId="{B6E796A9-8B96-4983-A725-853DC9A8EE5C}">
      <dgm:prSet/>
      <dgm:spPr/>
      <dgm:t>
        <a:bodyPr/>
        <a:lstStyle/>
        <a:p>
          <a:endParaRPr lang="ru-RU"/>
        </a:p>
      </dgm:t>
    </dgm:pt>
    <dgm:pt modelId="{8C9547E0-784B-4F88-BCA4-9FE3CC958513}" type="pres">
      <dgm:prSet presAssocID="{76FE2B04-114C-4525-9FC2-AFB2D8984C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78A98F8-8B33-47E6-ABF0-DDA52EEBFF75}" type="pres">
      <dgm:prSet presAssocID="{980A6163-AFBD-4814-91C2-A80469295112}" presName="hierRoot1" presStyleCnt="0">
        <dgm:presLayoutVars>
          <dgm:hierBranch val="init"/>
        </dgm:presLayoutVars>
      </dgm:prSet>
      <dgm:spPr/>
    </dgm:pt>
    <dgm:pt modelId="{D1ED6BB9-BAFC-4E10-BB6A-B9BD3FB7C01D}" type="pres">
      <dgm:prSet presAssocID="{980A6163-AFBD-4814-91C2-A80469295112}" presName="rootComposite1" presStyleCnt="0"/>
      <dgm:spPr/>
    </dgm:pt>
    <dgm:pt modelId="{BD1183F3-F8F0-40D8-B5BF-E5E837654EDF}" type="pres">
      <dgm:prSet presAssocID="{980A6163-AFBD-4814-91C2-A80469295112}" presName="rootText1" presStyleLbl="node0" presStyleIdx="0" presStyleCnt="1" custScaleX="198503" custScaleY="211421" custLinFactNeighborX="-27354" custLinFactNeighborY="-1281">
        <dgm:presLayoutVars>
          <dgm:chPref val="3"/>
        </dgm:presLayoutVars>
      </dgm:prSet>
      <dgm:spPr/>
    </dgm:pt>
    <dgm:pt modelId="{124CCA68-21D1-4F14-A98B-1062B20ED215}" type="pres">
      <dgm:prSet presAssocID="{980A6163-AFBD-4814-91C2-A80469295112}" presName="rootConnector1" presStyleLbl="node1" presStyleIdx="0" presStyleCnt="0"/>
      <dgm:spPr/>
    </dgm:pt>
    <dgm:pt modelId="{6A87BB51-CEAB-4E43-9777-9F69AB302D83}" type="pres">
      <dgm:prSet presAssocID="{980A6163-AFBD-4814-91C2-A80469295112}" presName="hierChild2" presStyleCnt="0"/>
      <dgm:spPr/>
    </dgm:pt>
    <dgm:pt modelId="{1B664541-2ACE-4B2A-9905-44252C3BE52F}" type="pres">
      <dgm:prSet presAssocID="{CE264A47-5B3A-4EEC-937C-5C98B3DF7254}" presName="Name64" presStyleLbl="parChTrans1D2" presStyleIdx="0" presStyleCnt="4"/>
      <dgm:spPr/>
    </dgm:pt>
    <dgm:pt modelId="{7AF48766-2341-4427-801A-F42E65ACBC79}" type="pres">
      <dgm:prSet presAssocID="{2171AB1D-9E1D-4D3F-9C46-FC858F7D2C2A}" presName="hierRoot2" presStyleCnt="0">
        <dgm:presLayoutVars>
          <dgm:hierBranch val="init"/>
        </dgm:presLayoutVars>
      </dgm:prSet>
      <dgm:spPr/>
    </dgm:pt>
    <dgm:pt modelId="{36C00420-42BD-4D3A-807A-7B227464FC24}" type="pres">
      <dgm:prSet presAssocID="{2171AB1D-9E1D-4D3F-9C46-FC858F7D2C2A}" presName="rootComposite" presStyleCnt="0"/>
      <dgm:spPr/>
    </dgm:pt>
    <dgm:pt modelId="{EA83C0B0-D6F6-47A7-A8E8-398B3966D202}" type="pres">
      <dgm:prSet presAssocID="{2171AB1D-9E1D-4D3F-9C46-FC858F7D2C2A}" presName="rootText" presStyleLbl="node2" presStyleIdx="0" presStyleCnt="4" custScaleX="256813" custScaleY="161727">
        <dgm:presLayoutVars>
          <dgm:chPref val="3"/>
        </dgm:presLayoutVars>
      </dgm:prSet>
      <dgm:spPr/>
    </dgm:pt>
    <dgm:pt modelId="{AFDEE5C3-E03F-4620-AFFD-8673166AC9A7}" type="pres">
      <dgm:prSet presAssocID="{2171AB1D-9E1D-4D3F-9C46-FC858F7D2C2A}" presName="rootConnector" presStyleLbl="node2" presStyleIdx="0" presStyleCnt="4"/>
      <dgm:spPr/>
    </dgm:pt>
    <dgm:pt modelId="{8FD101A9-8DB5-4149-9C95-9DB0ACFF3DAF}" type="pres">
      <dgm:prSet presAssocID="{2171AB1D-9E1D-4D3F-9C46-FC858F7D2C2A}" presName="hierChild4" presStyleCnt="0"/>
      <dgm:spPr/>
    </dgm:pt>
    <dgm:pt modelId="{7342D57F-5DD7-42D9-9E5F-07D4E350F303}" type="pres">
      <dgm:prSet presAssocID="{2171AB1D-9E1D-4D3F-9C46-FC858F7D2C2A}" presName="hierChild5" presStyleCnt="0"/>
      <dgm:spPr/>
    </dgm:pt>
    <dgm:pt modelId="{E6E11FB2-B11D-42D1-9874-DE178827313A}" type="pres">
      <dgm:prSet presAssocID="{7C6684E6-DB37-42BC-89DF-1FAC1A45EA20}" presName="Name64" presStyleLbl="parChTrans1D2" presStyleIdx="1" presStyleCnt="4"/>
      <dgm:spPr/>
    </dgm:pt>
    <dgm:pt modelId="{45B56880-4C7B-4D62-AE9E-A28254B37443}" type="pres">
      <dgm:prSet presAssocID="{6E7642DE-88EC-42EE-94BE-9AF6449E80A5}" presName="hierRoot2" presStyleCnt="0">
        <dgm:presLayoutVars>
          <dgm:hierBranch val="init"/>
        </dgm:presLayoutVars>
      </dgm:prSet>
      <dgm:spPr/>
    </dgm:pt>
    <dgm:pt modelId="{81B533AB-3437-4FD9-8E07-C031FD01F224}" type="pres">
      <dgm:prSet presAssocID="{6E7642DE-88EC-42EE-94BE-9AF6449E80A5}" presName="rootComposite" presStyleCnt="0"/>
      <dgm:spPr/>
    </dgm:pt>
    <dgm:pt modelId="{5F4598B6-78C8-4C93-B590-66F151E3929F}" type="pres">
      <dgm:prSet presAssocID="{6E7642DE-88EC-42EE-94BE-9AF6449E80A5}" presName="rootText" presStyleLbl="node2" presStyleIdx="1" presStyleCnt="4" custScaleX="258017" custScaleY="169272">
        <dgm:presLayoutVars>
          <dgm:chPref val="3"/>
        </dgm:presLayoutVars>
      </dgm:prSet>
      <dgm:spPr/>
    </dgm:pt>
    <dgm:pt modelId="{A123B3CA-66BA-4FD6-B1D8-11075F7073BD}" type="pres">
      <dgm:prSet presAssocID="{6E7642DE-88EC-42EE-94BE-9AF6449E80A5}" presName="rootConnector" presStyleLbl="node2" presStyleIdx="1" presStyleCnt="4"/>
      <dgm:spPr/>
    </dgm:pt>
    <dgm:pt modelId="{B325BF11-6307-4CB3-A6BE-5062CCF2832A}" type="pres">
      <dgm:prSet presAssocID="{6E7642DE-88EC-42EE-94BE-9AF6449E80A5}" presName="hierChild4" presStyleCnt="0"/>
      <dgm:spPr/>
    </dgm:pt>
    <dgm:pt modelId="{ABD7A7DC-D7C2-4B02-BAF9-35E9EC5E2DC9}" type="pres">
      <dgm:prSet presAssocID="{6E7642DE-88EC-42EE-94BE-9AF6449E80A5}" presName="hierChild5" presStyleCnt="0"/>
      <dgm:spPr/>
    </dgm:pt>
    <dgm:pt modelId="{634F2EC2-ED3C-457C-A7AF-79E4FBA78460}" type="pres">
      <dgm:prSet presAssocID="{BD545575-E3F7-4AAB-A5DD-C6A7BBD54FE9}" presName="Name64" presStyleLbl="parChTrans1D2" presStyleIdx="2" presStyleCnt="4"/>
      <dgm:spPr/>
    </dgm:pt>
    <dgm:pt modelId="{A301EE4B-EBFE-4288-AAFC-1EE99DD5A7CA}" type="pres">
      <dgm:prSet presAssocID="{9F2EA971-8101-41E2-99DC-D6B82CA1D5D2}" presName="hierRoot2" presStyleCnt="0">
        <dgm:presLayoutVars>
          <dgm:hierBranch val="init"/>
        </dgm:presLayoutVars>
      </dgm:prSet>
      <dgm:spPr/>
    </dgm:pt>
    <dgm:pt modelId="{71EF5238-F9E7-40A9-B007-D2DE30AF0796}" type="pres">
      <dgm:prSet presAssocID="{9F2EA971-8101-41E2-99DC-D6B82CA1D5D2}" presName="rootComposite" presStyleCnt="0"/>
      <dgm:spPr/>
    </dgm:pt>
    <dgm:pt modelId="{780A848F-FD0A-4113-913E-C3A87890FDD7}" type="pres">
      <dgm:prSet presAssocID="{9F2EA971-8101-41E2-99DC-D6B82CA1D5D2}" presName="rootText" presStyleLbl="node2" presStyleIdx="2" presStyleCnt="4" custScaleX="259823" custScaleY="183684">
        <dgm:presLayoutVars>
          <dgm:chPref val="3"/>
        </dgm:presLayoutVars>
      </dgm:prSet>
      <dgm:spPr/>
    </dgm:pt>
    <dgm:pt modelId="{12DE729A-7FF2-4200-8884-03967167639D}" type="pres">
      <dgm:prSet presAssocID="{9F2EA971-8101-41E2-99DC-D6B82CA1D5D2}" presName="rootConnector" presStyleLbl="node2" presStyleIdx="2" presStyleCnt="4"/>
      <dgm:spPr/>
    </dgm:pt>
    <dgm:pt modelId="{16BFD1D2-3F12-4A10-9DCA-7C66057BFF67}" type="pres">
      <dgm:prSet presAssocID="{9F2EA971-8101-41E2-99DC-D6B82CA1D5D2}" presName="hierChild4" presStyleCnt="0"/>
      <dgm:spPr/>
    </dgm:pt>
    <dgm:pt modelId="{D61258C0-D982-424C-BF7D-162A8867AD6A}" type="pres">
      <dgm:prSet presAssocID="{9F2EA971-8101-41E2-99DC-D6B82CA1D5D2}" presName="hierChild5" presStyleCnt="0"/>
      <dgm:spPr/>
    </dgm:pt>
    <dgm:pt modelId="{41724B2E-DE8B-4292-9EAB-168FDC0622D9}" type="pres">
      <dgm:prSet presAssocID="{7005B309-F4F8-400F-9A04-8EA93D07B565}" presName="Name64" presStyleLbl="parChTrans1D2" presStyleIdx="3" presStyleCnt="4"/>
      <dgm:spPr/>
    </dgm:pt>
    <dgm:pt modelId="{C9BB160F-4D73-4ADD-843D-C13F02484C60}" type="pres">
      <dgm:prSet presAssocID="{B9B08DA0-C47E-45EA-9713-AB7CDC7A7622}" presName="hierRoot2" presStyleCnt="0">
        <dgm:presLayoutVars>
          <dgm:hierBranch val="init"/>
        </dgm:presLayoutVars>
      </dgm:prSet>
      <dgm:spPr/>
    </dgm:pt>
    <dgm:pt modelId="{61F45DF8-8D1E-4958-81DB-204439BFED70}" type="pres">
      <dgm:prSet presAssocID="{B9B08DA0-C47E-45EA-9713-AB7CDC7A7622}" presName="rootComposite" presStyleCnt="0"/>
      <dgm:spPr/>
    </dgm:pt>
    <dgm:pt modelId="{9065D211-CD87-491F-AAF8-A4403DEF5FC8}" type="pres">
      <dgm:prSet presAssocID="{B9B08DA0-C47E-45EA-9713-AB7CDC7A7622}" presName="rootText" presStyleLbl="node2" presStyleIdx="3" presStyleCnt="4" custScaleX="262231" custScaleY="151364">
        <dgm:presLayoutVars>
          <dgm:chPref val="3"/>
        </dgm:presLayoutVars>
      </dgm:prSet>
      <dgm:spPr/>
    </dgm:pt>
    <dgm:pt modelId="{6D18E1A6-B1AC-4ADE-B5B7-C4EB7BCCBDF1}" type="pres">
      <dgm:prSet presAssocID="{B9B08DA0-C47E-45EA-9713-AB7CDC7A7622}" presName="rootConnector" presStyleLbl="node2" presStyleIdx="3" presStyleCnt="4"/>
      <dgm:spPr/>
    </dgm:pt>
    <dgm:pt modelId="{88A8D60D-379F-4F31-BA2D-19791D49BE6C}" type="pres">
      <dgm:prSet presAssocID="{B9B08DA0-C47E-45EA-9713-AB7CDC7A7622}" presName="hierChild4" presStyleCnt="0"/>
      <dgm:spPr/>
    </dgm:pt>
    <dgm:pt modelId="{CBB6FEC0-15AD-4D76-939D-9F1573D423A1}" type="pres">
      <dgm:prSet presAssocID="{B9B08DA0-C47E-45EA-9713-AB7CDC7A7622}" presName="hierChild5" presStyleCnt="0"/>
      <dgm:spPr/>
    </dgm:pt>
    <dgm:pt modelId="{D0278EB0-F6E9-4F0B-964D-12AE5D33F444}" type="pres">
      <dgm:prSet presAssocID="{980A6163-AFBD-4814-91C2-A80469295112}" presName="hierChild3" presStyleCnt="0"/>
      <dgm:spPr/>
    </dgm:pt>
  </dgm:ptLst>
  <dgm:cxnLst>
    <dgm:cxn modelId="{76F7EC0A-EA98-4026-844D-406F0D9EC844}" type="presOf" srcId="{7005B309-F4F8-400F-9A04-8EA93D07B565}" destId="{41724B2E-DE8B-4292-9EAB-168FDC0622D9}" srcOrd="0" destOrd="0" presId="urn:microsoft.com/office/officeart/2009/3/layout/HorizontalOrganizationChart"/>
    <dgm:cxn modelId="{5CDEA40C-B88C-475E-BAA9-B5AB93FEDDA9}" srcId="{76FE2B04-114C-4525-9FC2-AFB2D8984C21}" destId="{980A6163-AFBD-4814-91C2-A80469295112}" srcOrd="0" destOrd="0" parTransId="{7D901433-6705-42FC-A446-46C14C6E99CA}" sibTransId="{9FE02750-A1BA-4D5D-B686-AED3AABC653F}"/>
    <dgm:cxn modelId="{5003BA13-7883-44EE-8798-AB09EBDFC9AD}" srcId="{980A6163-AFBD-4814-91C2-A80469295112}" destId="{B9B08DA0-C47E-45EA-9713-AB7CDC7A7622}" srcOrd="3" destOrd="0" parTransId="{7005B309-F4F8-400F-9A04-8EA93D07B565}" sibTransId="{B171548D-B6DF-42DC-BC57-CC12E387C8B4}"/>
    <dgm:cxn modelId="{CBA74814-B216-4830-800E-22058560673D}" type="presOf" srcId="{980A6163-AFBD-4814-91C2-A80469295112}" destId="{BD1183F3-F8F0-40D8-B5BF-E5E837654EDF}" srcOrd="0" destOrd="0" presId="urn:microsoft.com/office/officeart/2009/3/layout/HorizontalOrganizationChart"/>
    <dgm:cxn modelId="{B05FA91B-F897-4EFB-A3B5-082F7B4BFEE3}" srcId="{980A6163-AFBD-4814-91C2-A80469295112}" destId="{2171AB1D-9E1D-4D3F-9C46-FC858F7D2C2A}" srcOrd="0" destOrd="0" parTransId="{CE264A47-5B3A-4EEC-937C-5C98B3DF7254}" sibTransId="{743E1B30-D36F-4E7B-995A-2B2E258B36D8}"/>
    <dgm:cxn modelId="{A9B49C2B-2AD7-4FAE-A5F7-BCDE6CFC4498}" type="presOf" srcId="{2171AB1D-9E1D-4D3F-9C46-FC858F7D2C2A}" destId="{EA83C0B0-D6F6-47A7-A8E8-398B3966D202}" srcOrd="0" destOrd="0" presId="urn:microsoft.com/office/officeart/2009/3/layout/HorizontalOrganizationChart"/>
    <dgm:cxn modelId="{3D360861-0A86-4288-A93E-2F32B5CE5EB3}" type="presOf" srcId="{9F2EA971-8101-41E2-99DC-D6B82CA1D5D2}" destId="{12DE729A-7FF2-4200-8884-03967167639D}" srcOrd="1" destOrd="0" presId="urn:microsoft.com/office/officeart/2009/3/layout/HorizontalOrganizationChart"/>
    <dgm:cxn modelId="{3E01CC41-4B7A-4787-A590-5A072D2962DD}" type="presOf" srcId="{6E7642DE-88EC-42EE-94BE-9AF6449E80A5}" destId="{A123B3CA-66BA-4FD6-B1D8-11075F7073BD}" srcOrd="1" destOrd="0" presId="urn:microsoft.com/office/officeart/2009/3/layout/HorizontalOrganizationChart"/>
    <dgm:cxn modelId="{2608BF42-853F-40EE-AA7E-41C83621F45C}" srcId="{980A6163-AFBD-4814-91C2-A80469295112}" destId="{6E7642DE-88EC-42EE-94BE-9AF6449E80A5}" srcOrd="1" destOrd="0" parTransId="{7C6684E6-DB37-42BC-89DF-1FAC1A45EA20}" sibTransId="{538CEC26-0EFD-4287-BB28-8350F9107267}"/>
    <dgm:cxn modelId="{BA1E0F73-C7D2-49C5-A18E-C07060E8E391}" type="presOf" srcId="{B9B08DA0-C47E-45EA-9713-AB7CDC7A7622}" destId="{9065D211-CD87-491F-AAF8-A4403DEF5FC8}" srcOrd="0" destOrd="0" presId="urn:microsoft.com/office/officeart/2009/3/layout/HorizontalOrganizationChart"/>
    <dgm:cxn modelId="{A07AC975-4928-46BA-A867-1D13A6042B03}" type="presOf" srcId="{76FE2B04-114C-4525-9FC2-AFB2D8984C21}" destId="{8C9547E0-784B-4F88-BCA4-9FE3CC958513}" srcOrd="0" destOrd="0" presId="urn:microsoft.com/office/officeart/2009/3/layout/HorizontalOrganizationChart"/>
    <dgm:cxn modelId="{B815D591-A30D-4D6E-AD21-3AC60D15B8C0}" type="presOf" srcId="{B9B08DA0-C47E-45EA-9713-AB7CDC7A7622}" destId="{6D18E1A6-B1AC-4ADE-B5B7-C4EB7BCCBDF1}" srcOrd="1" destOrd="0" presId="urn:microsoft.com/office/officeart/2009/3/layout/HorizontalOrganizationChart"/>
    <dgm:cxn modelId="{B6E796A9-8B96-4983-A725-853DC9A8EE5C}" srcId="{980A6163-AFBD-4814-91C2-A80469295112}" destId="{9F2EA971-8101-41E2-99DC-D6B82CA1D5D2}" srcOrd="2" destOrd="0" parTransId="{BD545575-E3F7-4AAB-A5DD-C6A7BBD54FE9}" sibTransId="{FC836AA4-74CD-4F1D-9100-EA7A0CCC9F8C}"/>
    <dgm:cxn modelId="{B9207DAE-56B4-447E-BB15-B3FFFA8DDE75}" type="presOf" srcId="{BD545575-E3F7-4AAB-A5DD-C6A7BBD54FE9}" destId="{634F2EC2-ED3C-457C-A7AF-79E4FBA78460}" srcOrd="0" destOrd="0" presId="urn:microsoft.com/office/officeart/2009/3/layout/HorizontalOrganizationChart"/>
    <dgm:cxn modelId="{7CB6C0BA-C7D8-44BA-AFD1-3311066A211E}" type="presOf" srcId="{980A6163-AFBD-4814-91C2-A80469295112}" destId="{124CCA68-21D1-4F14-A98B-1062B20ED215}" srcOrd="1" destOrd="0" presId="urn:microsoft.com/office/officeart/2009/3/layout/HorizontalOrganizationChart"/>
    <dgm:cxn modelId="{71E956C5-E368-4E96-8476-63A5D5246CAB}" type="presOf" srcId="{9F2EA971-8101-41E2-99DC-D6B82CA1D5D2}" destId="{780A848F-FD0A-4113-913E-C3A87890FDD7}" srcOrd="0" destOrd="0" presId="urn:microsoft.com/office/officeart/2009/3/layout/HorizontalOrganizationChart"/>
    <dgm:cxn modelId="{58515DCD-9FD5-4CF8-BDC2-FF001337BA9B}" type="presOf" srcId="{7C6684E6-DB37-42BC-89DF-1FAC1A45EA20}" destId="{E6E11FB2-B11D-42D1-9874-DE178827313A}" srcOrd="0" destOrd="0" presId="urn:microsoft.com/office/officeart/2009/3/layout/HorizontalOrganizationChart"/>
    <dgm:cxn modelId="{C06AB8D1-3A98-43E2-A546-0E912B674548}" type="presOf" srcId="{CE264A47-5B3A-4EEC-937C-5C98B3DF7254}" destId="{1B664541-2ACE-4B2A-9905-44252C3BE52F}" srcOrd="0" destOrd="0" presId="urn:microsoft.com/office/officeart/2009/3/layout/HorizontalOrganizationChart"/>
    <dgm:cxn modelId="{E00768E7-13F2-4454-B476-121EFE6D42EF}" type="presOf" srcId="{2171AB1D-9E1D-4D3F-9C46-FC858F7D2C2A}" destId="{AFDEE5C3-E03F-4620-AFFD-8673166AC9A7}" srcOrd="1" destOrd="0" presId="urn:microsoft.com/office/officeart/2009/3/layout/HorizontalOrganizationChart"/>
    <dgm:cxn modelId="{4780BBE8-7D08-4B12-8495-C163F6EA95EA}" type="presOf" srcId="{6E7642DE-88EC-42EE-94BE-9AF6449E80A5}" destId="{5F4598B6-78C8-4C93-B590-66F151E3929F}" srcOrd="0" destOrd="0" presId="urn:microsoft.com/office/officeart/2009/3/layout/HorizontalOrganizationChart"/>
    <dgm:cxn modelId="{FD97F127-6FC1-4BF9-9374-F30FCBD72802}" type="presParOf" srcId="{8C9547E0-784B-4F88-BCA4-9FE3CC958513}" destId="{E78A98F8-8B33-47E6-ABF0-DDA52EEBFF75}" srcOrd="0" destOrd="0" presId="urn:microsoft.com/office/officeart/2009/3/layout/HorizontalOrganizationChart"/>
    <dgm:cxn modelId="{C19F7A12-18CE-4DBA-BD56-0ACF8B9D47F4}" type="presParOf" srcId="{E78A98F8-8B33-47E6-ABF0-DDA52EEBFF75}" destId="{D1ED6BB9-BAFC-4E10-BB6A-B9BD3FB7C01D}" srcOrd="0" destOrd="0" presId="urn:microsoft.com/office/officeart/2009/3/layout/HorizontalOrganizationChart"/>
    <dgm:cxn modelId="{3F5B5D67-9F70-4E3D-B08B-7D0F507AAD5C}" type="presParOf" srcId="{D1ED6BB9-BAFC-4E10-BB6A-B9BD3FB7C01D}" destId="{BD1183F3-F8F0-40D8-B5BF-E5E837654EDF}" srcOrd="0" destOrd="0" presId="urn:microsoft.com/office/officeart/2009/3/layout/HorizontalOrganizationChart"/>
    <dgm:cxn modelId="{AC85859D-D424-4F45-AF65-9AD969910210}" type="presParOf" srcId="{D1ED6BB9-BAFC-4E10-BB6A-B9BD3FB7C01D}" destId="{124CCA68-21D1-4F14-A98B-1062B20ED215}" srcOrd="1" destOrd="0" presId="urn:microsoft.com/office/officeart/2009/3/layout/HorizontalOrganizationChart"/>
    <dgm:cxn modelId="{389F7851-F39D-4F7D-817C-65D4D0CFBBB7}" type="presParOf" srcId="{E78A98F8-8B33-47E6-ABF0-DDA52EEBFF75}" destId="{6A87BB51-CEAB-4E43-9777-9F69AB302D83}" srcOrd="1" destOrd="0" presId="urn:microsoft.com/office/officeart/2009/3/layout/HorizontalOrganizationChart"/>
    <dgm:cxn modelId="{9E1C4BAC-5228-484B-B1BD-81462D2EDE5D}" type="presParOf" srcId="{6A87BB51-CEAB-4E43-9777-9F69AB302D83}" destId="{1B664541-2ACE-4B2A-9905-44252C3BE52F}" srcOrd="0" destOrd="0" presId="urn:microsoft.com/office/officeart/2009/3/layout/HorizontalOrganizationChart"/>
    <dgm:cxn modelId="{3AAFBD1B-0017-4069-96BA-91D7C22E5AB7}" type="presParOf" srcId="{6A87BB51-CEAB-4E43-9777-9F69AB302D83}" destId="{7AF48766-2341-4427-801A-F42E65ACBC79}" srcOrd="1" destOrd="0" presId="urn:microsoft.com/office/officeart/2009/3/layout/HorizontalOrganizationChart"/>
    <dgm:cxn modelId="{1C8F7BD1-6D77-4F04-A0E8-1908F4C1CA8A}" type="presParOf" srcId="{7AF48766-2341-4427-801A-F42E65ACBC79}" destId="{36C00420-42BD-4D3A-807A-7B227464FC24}" srcOrd="0" destOrd="0" presId="urn:microsoft.com/office/officeart/2009/3/layout/HorizontalOrganizationChart"/>
    <dgm:cxn modelId="{C3CC65DC-F9AB-4A6F-BC0A-59FA8D316F32}" type="presParOf" srcId="{36C00420-42BD-4D3A-807A-7B227464FC24}" destId="{EA83C0B0-D6F6-47A7-A8E8-398B3966D202}" srcOrd="0" destOrd="0" presId="urn:microsoft.com/office/officeart/2009/3/layout/HorizontalOrganizationChart"/>
    <dgm:cxn modelId="{A8D90BCD-9AB6-490F-B678-EB44B3D39000}" type="presParOf" srcId="{36C00420-42BD-4D3A-807A-7B227464FC24}" destId="{AFDEE5C3-E03F-4620-AFFD-8673166AC9A7}" srcOrd="1" destOrd="0" presId="urn:microsoft.com/office/officeart/2009/3/layout/HorizontalOrganizationChart"/>
    <dgm:cxn modelId="{DC1072B0-ADF0-4B0E-94DF-2BF0D4EA29D7}" type="presParOf" srcId="{7AF48766-2341-4427-801A-F42E65ACBC79}" destId="{8FD101A9-8DB5-4149-9C95-9DB0ACFF3DAF}" srcOrd="1" destOrd="0" presId="urn:microsoft.com/office/officeart/2009/3/layout/HorizontalOrganizationChart"/>
    <dgm:cxn modelId="{B4DDF496-AF9B-42CA-B6C4-7A9AE52C8E86}" type="presParOf" srcId="{7AF48766-2341-4427-801A-F42E65ACBC79}" destId="{7342D57F-5DD7-42D9-9E5F-07D4E350F303}" srcOrd="2" destOrd="0" presId="urn:microsoft.com/office/officeart/2009/3/layout/HorizontalOrganizationChart"/>
    <dgm:cxn modelId="{5259A1F8-416A-4864-8AB6-ED75D7B07679}" type="presParOf" srcId="{6A87BB51-CEAB-4E43-9777-9F69AB302D83}" destId="{E6E11FB2-B11D-42D1-9874-DE178827313A}" srcOrd="2" destOrd="0" presId="urn:microsoft.com/office/officeart/2009/3/layout/HorizontalOrganizationChart"/>
    <dgm:cxn modelId="{5655272F-7657-49CA-BC83-D60B4FB69A6D}" type="presParOf" srcId="{6A87BB51-CEAB-4E43-9777-9F69AB302D83}" destId="{45B56880-4C7B-4D62-AE9E-A28254B37443}" srcOrd="3" destOrd="0" presId="urn:microsoft.com/office/officeart/2009/3/layout/HorizontalOrganizationChart"/>
    <dgm:cxn modelId="{0A4C1049-4569-48B1-851F-DBD54A7D5752}" type="presParOf" srcId="{45B56880-4C7B-4D62-AE9E-A28254B37443}" destId="{81B533AB-3437-4FD9-8E07-C031FD01F224}" srcOrd="0" destOrd="0" presId="urn:microsoft.com/office/officeart/2009/3/layout/HorizontalOrganizationChart"/>
    <dgm:cxn modelId="{7BB3CB2A-8A0A-4E40-88A4-E478E3D2BCD8}" type="presParOf" srcId="{81B533AB-3437-4FD9-8E07-C031FD01F224}" destId="{5F4598B6-78C8-4C93-B590-66F151E3929F}" srcOrd="0" destOrd="0" presId="urn:microsoft.com/office/officeart/2009/3/layout/HorizontalOrganizationChart"/>
    <dgm:cxn modelId="{5CC5F869-D9A7-4CF8-BA46-F1411985A14D}" type="presParOf" srcId="{81B533AB-3437-4FD9-8E07-C031FD01F224}" destId="{A123B3CA-66BA-4FD6-B1D8-11075F7073BD}" srcOrd="1" destOrd="0" presId="urn:microsoft.com/office/officeart/2009/3/layout/HorizontalOrganizationChart"/>
    <dgm:cxn modelId="{B539D9A5-E27B-427B-AD8C-C7E371010EC4}" type="presParOf" srcId="{45B56880-4C7B-4D62-AE9E-A28254B37443}" destId="{B325BF11-6307-4CB3-A6BE-5062CCF2832A}" srcOrd="1" destOrd="0" presId="urn:microsoft.com/office/officeart/2009/3/layout/HorizontalOrganizationChart"/>
    <dgm:cxn modelId="{41141969-E694-47D4-8196-0AB19EAF9613}" type="presParOf" srcId="{45B56880-4C7B-4D62-AE9E-A28254B37443}" destId="{ABD7A7DC-D7C2-4B02-BAF9-35E9EC5E2DC9}" srcOrd="2" destOrd="0" presId="urn:microsoft.com/office/officeart/2009/3/layout/HorizontalOrganizationChart"/>
    <dgm:cxn modelId="{18FE37F9-CC52-4855-8083-35E940F91951}" type="presParOf" srcId="{6A87BB51-CEAB-4E43-9777-9F69AB302D83}" destId="{634F2EC2-ED3C-457C-A7AF-79E4FBA78460}" srcOrd="4" destOrd="0" presId="urn:microsoft.com/office/officeart/2009/3/layout/HorizontalOrganizationChart"/>
    <dgm:cxn modelId="{E453651C-F8EA-45DB-91DF-DA93A17AF077}" type="presParOf" srcId="{6A87BB51-CEAB-4E43-9777-9F69AB302D83}" destId="{A301EE4B-EBFE-4288-AAFC-1EE99DD5A7CA}" srcOrd="5" destOrd="0" presId="urn:microsoft.com/office/officeart/2009/3/layout/HorizontalOrganizationChart"/>
    <dgm:cxn modelId="{D659B7D7-2F89-4132-970C-9BF4C858CE62}" type="presParOf" srcId="{A301EE4B-EBFE-4288-AAFC-1EE99DD5A7CA}" destId="{71EF5238-F9E7-40A9-B007-D2DE30AF0796}" srcOrd="0" destOrd="0" presId="urn:microsoft.com/office/officeart/2009/3/layout/HorizontalOrganizationChart"/>
    <dgm:cxn modelId="{515BE420-33F6-4B75-8BA1-99B227F025B5}" type="presParOf" srcId="{71EF5238-F9E7-40A9-B007-D2DE30AF0796}" destId="{780A848F-FD0A-4113-913E-C3A87890FDD7}" srcOrd="0" destOrd="0" presId="urn:microsoft.com/office/officeart/2009/3/layout/HorizontalOrganizationChart"/>
    <dgm:cxn modelId="{B770290C-C171-4A89-B727-C9B8D42C627C}" type="presParOf" srcId="{71EF5238-F9E7-40A9-B007-D2DE30AF0796}" destId="{12DE729A-7FF2-4200-8884-03967167639D}" srcOrd="1" destOrd="0" presId="urn:microsoft.com/office/officeart/2009/3/layout/HorizontalOrganizationChart"/>
    <dgm:cxn modelId="{C23DD93E-314E-42DA-8045-537A51FE2D1F}" type="presParOf" srcId="{A301EE4B-EBFE-4288-AAFC-1EE99DD5A7CA}" destId="{16BFD1D2-3F12-4A10-9DCA-7C66057BFF67}" srcOrd="1" destOrd="0" presId="urn:microsoft.com/office/officeart/2009/3/layout/HorizontalOrganizationChart"/>
    <dgm:cxn modelId="{89F6F836-7494-4F45-9B62-3120B15F9033}" type="presParOf" srcId="{A301EE4B-EBFE-4288-AAFC-1EE99DD5A7CA}" destId="{D61258C0-D982-424C-BF7D-162A8867AD6A}" srcOrd="2" destOrd="0" presId="urn:microsoft.com/office/officeart/2009/3/layout/HorizontalOrganizationChart"/>
    <dgm:cxn modelId="{E9984C33-E2F2-46EE-9E33-B0099F0D18DE}" type="presParOf" srcId="{6A87BB51-CEAB-4E43-9777-9F69AB302D83}" destId="{41724B2E-DE8B-4292-9EAB-168FDC0622D9}" srcOrd="6" destOrd="0" presId="urn:microsoft.com/office/officeart/2009/3/layout/HorizontalOrganizationChart"/>
    <dgm:cxn modelId="{F3BD0676-0DAD-4C0A-8F9B-45CFFB2F5436}" type="presParOf" srcId="{6A87BB51-CEAB-4E43-9777-9F69AB302D83}" destId="{C9BB160F-4D73-4ADD-843D-C13F02484C60}" srcOrd="7" destOrd="0" presId="urn:microsoft.com/office/officeart/2009/3/layout/HorizontalOrganizationChart"/>
    <dgm:cxn modelId="{9D520B80-ED32-442D-B706-9C4BDFF70EBD}" type="presParOf" srcId="{C9BB160F-4D73-4ADD-843D-C13F02484C60}" destId="{61F45DF8-8D1E-4958-81DB-204439BFED70}" srcOrd="0" destOrd="0" presId="urn:microsoft.com/office/officeart/2009/3/layout/HorizontalOrganizationChart"/>
    <dgm:cxn modelId="{D30F6D0E-FA48-4D57-88A5-E7A520E40DA5}" type="presParOf" srcId="{61F45DF8-8D1E-4958-81DB-204439BFED70}" destId="{9065D211-CD87-491F-AAF8-A4403DEF5FC8}" srcOrd="0" destOrd="0" presId="urn:microsoft.com/office/officeart/2009/3/layout/HorizontalOrganizationChart"/>
    <dgm:cxn modelId="{06CA205E-D0D9-47E7-857C-E4CA0211E765}" type="presParOf" srcId="{61F45DF8-8D1E-4958-81DB-204439BFED70}" destId="{6D18E1A6-B1AC-4ADE-B5B7-C4EB7BCCBDF1}" srcOrd="1" destOrd="0" presId="urn:microsoft.com/office/officeart/2009/3/layout/HorizontalOrganizationChart"/>
    <dgm:cxn modelId="{82AB3C83-D0C0-44AD-AA79-319996E6F3C8}" type="presParOf" srcId="{C9BB160F-4D73-4ADD-843D-C13F02484C60}" destId="{88A8D60D-379F-4F31-BA2D-19791D49BE6C}" srcOrd="1" destOrd="0" presId="urn:microsoft.com/office/officeart/2009/3/layout/HorizontalOrganizationChart"/>
    <dgm:cxn modelId="{6C674A9C-DB76-4B82-9867-6A4F1C03C428}" type="presParOf" srcId="{C9BB160F-4D73-4ADD-843D-C13F02484C60}" destId="{CBB6FEC0-15AD-4D76-939D-9F1573D423A1}" srcOrd="2" destOrd="0" presId="urn:microsoft.com/office/officeart/2009/3/layout/HorizontalOrganizationChart"/>
    <dgm:cxn modelId="{39DAE4AE-44F5-4C53-9AD6-7BB0231B24BE}" type="presParOf" srcId="{E78A98F8-8B33-47E6-ABF0-DDA52EEBFF75}" destId="{D0278EB0-F6E9-4F0B-964D-12AE5D33F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FE2B04-114C-4525-9FC2-AFB2D8984C21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0A6163-AFBD-4814-91C2-A80469295112}">
      <dgm:prSet phldrT="[Текст]" custT="1"/>
      <dgm:spPr/>
      <dgm:t>
        <a:bodyPr/>
        <a:lstStyle/>
        <a:p>
          <a:pPr algn="ctr"/>
          <a:r>
            <a:rPr lang="ru-RU" sz="2000" kern="1200" dirty="0"/>
            <a:t>Индустриальный промышленный парк</a:t>
          </a:r>
          <a:endParaRPr lang="ru-RU" sz="2000" b="0" i="0" kern="1200" dirty="0"/>
        </a:p>
        <a:p>
          <a:pPr algn="just"/>
          <a:r>
            <a:rPr lang="ru-RU" sz="900" b="0" i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Совокупность объектов промышленной и технологической инфраструктуры предназначенных для </a:t>
          </a:r>
          <a:r>
            <a:rPr lang="ru-RU" sz="900" b="0" i="0" kern="1200" dirty="0"/>
            <a:t>создания промышленного производства или модернизации промышленного производства резидентов и (или) потенциальных резидентов</a:t>
          </a:r>
        </a:p>
        <a:p>
          <a:pPr algn="ctr"/>
          <a:endParaRPr lang="ru-RU" sz="900" kern="1200" dirty="0"/>
        </a:p>
      </dgm:t>
    </dgm:pt>
    <dgm:pt modelId="{7D901433-6705-42FC-A446-46C14C6E99CA}" type="parTrans" cxnId="{5CDEA40C-B88C-475E-BAA9-B5AB93FEDDA9}">
      <dgm:prSet/>
      <dgm:spPr/>
      <dgm:t>
        <a:bodyPr/>
        <a:lstStyle/>
        <a:p>
          <a:endParaRPr lang="ru-RU"/>
        </a:p>
      </dgm:t>
    </dgm:pt>
    <dgm:pt modelId="{9FE02750-A1BA-4D5D-B686-AED3AABC653F}" type="sibTrans" cxnId="{5CDEA40C-B88C-475E-BAA9-B5AB93FEDDA9}">
      <dgm:prSet/>
      <dgm:spPr/>
      <dgm:t>
        <a:bodyPr/>
        <a:lstStyle/>
        <a:p>
          <a:endParaRPr lang="ru-RU"/>
        </a:p>
      </dgm:t>
    </dgm:pt>
    <dgm:pt modelId="{2171AB1D-9E1D-4D3F-9C46-FC858F7D2C2A}">
      <dgm:prSet phldrT="[Текст]" custT="1"/>
      <dgm:spPr/>
      <dgm:t>
        <a:bodyPr/>
        <a:lstStyle/>
        <a:p>
          <a:pPr algn="ctr"/>
          <a:r>
            <a:rPr lang="ru-RU" sz="1600" dirty="0"/>
            <a:t>Агропромышленный парк </a:t>
          </a:r>
        </a:p>
        <a:p>
          <a:pPr algn="just"/>
          <a:r>
            <a:rPr lang="ru-RU" sz="900" dirty="0"/>
            <a:t>объекты промышленной инфраструктуры используются для создания промышленного производства или модернизации промышленного производства, в том числе осуществления производства, первичной и (или) последующей промышленной переработки сельскохозяйственной продукции, сырья и продовольствия и их реализации, а также оказания услуг по обслуживанию сельскохозяйственного производства и переработки сельскохозяйственной продукции</a:t>
          </a:r>
        </a:p>
      </dgm:t>
    </dgm:pt>
    <dgm:pt modelId="{CE264A47-5B3A-4EEC-937C-5C98B3DF7254}" type="parTrans" cxnId="{B05FA91B-F897-4EFB-A3B5-082F7B4BFEE3}">
      <dgm:prSet/>
      <dgm:spPr/>
      <dgm:t>
        <a:bodyPr/>
        <a:lstStyle/>
        <a:p>
          <a:endParaRPr lang="ru-RU"/>
        </a:p>
      </dgm:t>
    </dgm:pt>
    <dgm:pt modelId="{743E1B30-D36F-4E7B-995A-2B2E258B36D8}" type="sibTrans" cxnId="{B05FA91B-F897-4EFB-A3B5-082F7B4BFEE3}">
      <dgm:prSet/>
      <dgm:spPr/>
      <dgm:t>
        <a:bodyPr/>
        <a:lstStyle/>
        <a:p>
          <a:endParaRPr lang="ru-RU"/>
        </a:p>
      </dgm:t>
    </dgm:pt>
    <dgm:pt modelId="{6E7642DE-88EC-42EE-94BE-9AF6449E80A5}">
      <dgm:prSet custT="1"/>
      <dgm:spPr/>
      <dgm:t>
        <a:bodyPr/>
        <a:lstStyle/>
        <a:p>
          <a:pPr algn="ctr"/>
          <a:r>
            <a:rPr lang="ru-RU" sz="1600" dirty="0"/>
            <a:t>Экопромышленный парк</a:t>
          </a:r>
        </a:p>
        <a:p>
          <a:pPr algn="just"/>
          <a:r>
            <a:rPr lang="ru-RU" sz="800" dirty="0"/>
            <a:t>объекты промышленной инфраструктуры используются для создания промышленного производства или модернизации промышленного производства, в том числе осуществления деятельности по утилизации отходов, и (или) обработке, и (или) обезвреживанию отходов, и (или) вовлечению отходов в хозяйственный оборот в качестве вторичного сырья при производстве промышленной продукции и выполнении работ</a:t>
          </a:r>
        </a:p>
        <a:p>
          <a:pPr algn="just"/>
          <a:endParaRPr lang="ru-RU" sz="800" dirty="0"/>
        </a:p>
      </dgm:t>
    </dgm:pt>
    <dgm:pt modelId="{7C6684E6-DB37-42BC-89DF-1FAC1A45EA20}" type="parTrans" cxnId="{2608BF42-853F-40EE-AA7E-41C83621F45C}">
      <dgm:prSet/>
      <dgm:spPr/>
      <dgm:t>
        <a:bodyPr/>
        <a:lstStyle/>
        <a:p>
          <a:endParaRPr lang="ru-RU"/>
        </a:p>
      </dgm:t>
    </dgm:pt>
    <dgm:pt modelId="{538CEC26-0EFD-4287-BB28-8350F9107267}" type="sibTrans" cxnId="{2608BF42-853F-40EE-AA7E-41C83621F45C}">
      <dgm:prSet/>
      <dgm:spPr/>
      <dgm:t>
        <a:bodyPr/>
        <a:lstStyle/>
        <a:p>
          <a:endParaRPr lang="ru-RU"/>
        </a:p>
      </dgm:t>
    </dgm:pt>
    <dgm:pt modelId="{8C9547E0-784B-4F88-BCA4-9FE3CC958513}" type="pres">
      <dgm:prSet presAssocID="{76FE2B04-114C-4525-9FC2-AFB2D8984C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78A98F8-8B33-47E6-ABF0-DDA52EEBFF75}" type="pres">
      <dgm:prSet presAssocID="{980A6163-AFBD-4814-91C2-A80469295112}" presName="hierRoot1" presStyleCnt="0">
        <dgm:presLayoutVars>
          <dgm:hierBranch val="init"/>
        </dgm:presLayoutVars>
      </dgm:prSet>
      <dgm:spPr/>
    </dgm:pt>
    <dgm:pt modelId="{D1ED6BB9-BAFC-4E10-BB6A-B9BD3FB7C01D}" type="pres">
      <dgm:prSet presAssocID="{980A6163-AFBD-4814-91C2-A80469295112}" presName="rootComposite1" presStyleCnt="0"/>
      <dgm:spPr/>
    </dgm:pt>
    <dgm:pt modelId="{BD1183F3-F8F0-40D8-B5BF-E5E837654EDF}" type="pres">
      <dgm:prSet presAssocID="{980A6163-AFBD-4814-91C2-A80469295112}" presName="rootText1" presStyleLbl="node0" presStyleIdx="0" presStyleCnt="1" custScaleX="198503" custScaleY="266161" custLinFactNeighborX="-27354" custLinFactNeighborY="-1281">
        <dgm:presLayoutVars>
          <dgm:chPref val="3"/>
        </dgm:presLayoutVars>
      </dgm:prSet>
      <dgm:spPr/>
    </dgm:pt>
    <dgm:pt modelId="{124CCA68-21D1-4F14-A98B-1062B20ED215}" type="pres">
      <dgm:prSet presAssocID="{980A6163-AFBD-4814-91C2-A80469295112}" presName="rootConnector1" presStyleLbl="node1" presStyleIdx="0" presStyleCnt="0"/>
      <dgm:spPr/>
    </dgm:pt>
    <dgm:pt modelId="{6A87BB51-CEAB-4E43-9777-9F69AB302D83}" type="pres">
      <dgm:prSet presAssocID="{980A6163-AFBD-4814-91C2-A80469295112}" presName="hierChild2" presStyleCnt="0"/>
      <dgm:spPr/>
    </dgm:pt>
    <dgm:pt modelId="{1B664541-2ACE-4B2A-9905-44252C3BE52F}" type="pres">
      <dgm:prSet presAssocID="{CE264A47-5B3A-4EEC-937C-5C98B3DF7254}" presName="Name64" presStyleLbl="parChTrans1D2" presStyleIdx="0" presStyleCnt="2"/>
      <dgm:spPr/>
    </dgm:pt>
    <dgm:pt modelId="{7AF48766-2341-4427-801A-F42E65ACBC79}" type="pres">
      <dgm:prSet presAssocID="{2171AB1D-9E1D-4D3F-9C46-FC858F7D2C2A}" presName="hierRoot2" presStyleCnt="0">
        <dgm:presLayoutVars>
          <dgm:hierBranch val="init"/>
        </dgm:presLayoutVars>
      </dgm:prSet>
      <dgm:spPr/>
    </dgm:pt>
    <dgm:pt modelId="{36C00420-42BD-4D3A-807A-7B227464FC24}" type="pres">
      <dgm:prSet presAssocID="{2171AB1D-9E1D-4D3F-9C46-FC858F7D2C2A}" presName="rootComposite" presStyleCnt="0"/>
      <dgm:spPr/>
    </dgm:pt>
    <dgm:pt modelId="{EA83C0B0-D6F6-47A7-A8E8-398B3966D202}" type="pres">
      <dgm:prSet presAssocID="{2171AB1D-9E1D-4D3F-9C46-FC858F7D2C2A}" presName="rootText" presStyleLbl="node2" presStyleIdx="0" presStyleCnt="2" custScaleX="256813" custScaleY="161727">
        <dgm:presLayoutVars>
          <dgm:chPref val="3"/>
        </dgm:presLayoutVars>
      </dgm:prSet>
      <dgm:spPr/>
    </dgm:pt>
    <dgm:pt modelId="{AFDEE5C3-E03F-4620-AFFD-8673166AC9A7}" type="pres">
      <dgm:prSet presAssocID="{2171AB1D-9E1D-4D3F-9C46-FC858F7D2C2A}" presName="rootConnector" presStyleLbl="node2" presStyleIdx="0" presStyleCnt="2"/>
      <dgm:spPr/>
    </dgm:pt>
    <dgm:pt modelId="{8FD101A9-8DB5-4149-9C95-9DB0ACFF3DAF}" type="pres">
      <dgm:prSet presAssocID="{2171AB1D-9E1D-4D3F-9C46-FC858F7D2C2A}" presName="hierChild4" presStyleCnt="0"/>
      <dgm:spPr/>
    </dgm:pt>
    <dgm:pt modelId="{7342D57F-5DD7-42D9-9E5F-07D4E350F303}" type="pres">
      <dgm:prSet presAssocID="{2171AB1D-9E1D-4D3F-9C46-FC858F7D2C2A}" presName="hierChild5" presStyleCnt="0"/>
      <dgm:spPr/>
    </dgm:pt>
    <dgm:pt modelId="{E6E11FB2-B11D-42D1-9874-DE178827313A}" type="pres">
      <dgm:prSet presAssocID="{7C6684E6-DB37-42BC-89DF-1FAC1A45EA20}" presName="Name64" presStyleLbl="parChTrans1D2" presStyleIdx="1" presStyleCnt="2"/>
      <dgm:spPr/>
    </dgm:pt>
    <dgm:pt modelId="{45B56880-4C7B-4D62-AE9E-A28254B37443}" type="pres">
      <dgm:prSet presAssocID="{6E7642DE-88EC-42EE-94BE-9AF6449E80A5}" presName="hierRoot2" presStyleCnt="0">
        <dgm:presLayoutVars>
          <dgm:hierBranch val="init"/>
        </dgm:presLayoutVars>
      </dgm:prSet>
      <dgm:spPr/>
    </dgm:pt>
    <dgm:pt modelId="{81B533AB-3437-4FD9-8E07-C031FD01F224}" type="pres">
      <dgm:prSet presAssocID="{6E7642DE-88EC-42EE-94BE-9AF6449E80A5}" presName="rootComposite" presStyleCnt="0"/>
      <dgm:spPr/>
    </dgm:pt>
    <dgm:pt modelId="{5F4598B6-78C8-4C93-B590-66F151E3929F}" type="pres">
      <dgm:prSet presAssocID="{6E7642DE-88EC-42EE-94BE-9AF6449E80A5}" presName="rootText" presStyleLbl="node2" presStyleIdx="1" presStyleCnt="2" custScaleX="258017" custScaleY="169272">
        <dgm:presLayoutVars>
          <dgm:chPref val="3"/>
        </dgm:presLayoutVars>
      </dgm:prSet>
      <dgm:spPr/>
    </dgm:pt>
    <dgm:pt modelId="{A123B3CA-66BA-4FD6-B1D8-11075F7073BD}" type="pres">
      <dgm:prSet presAssocID="{6E7642DE-88EC-42EE-94BE-9AF6449E80A5}" presName="rootConnector" presStyleLbl="node2" presStyleIdx="1" presStyleCnt="2"/>
      <dgm:spPr/>
    </dgm:pt>
    <dgm:pt modelId="{B325BF11-6307-4CB3-A6BE-5062CCF2832A}" type="pres">
      <dgm:prSet presAssocID="{6E7642DE-88EC-42EE-94BE-9AF6449E80A5}" presName="hierChild4" presStyleCnt="0"/>
      <dgm:spPr/>
    </dgm:pt>
    <dgm:pt modelId="{ABD7A7DC-D7C2-4B02-BAF9-35E9EC5E2DC9}" type="pres">
      <dgm:prSet presAssocID="{6E7642DE-88EC-42EE-94BE-9AF6449E80A5}" presName="hierChild5" presStyleCnt="0"/>
      <dgm:spPr/>
    </dgm:pt>
    <dgm:pt modelId="{D0278EB0-F6E9-4F0B-964D-12AE5D33F444}" type="pres">
      <dgm:prSet presAssocID="{980A6163-AFBD-4814-91C2-A80469295112}" presName="hierChild3" presStyleCnt="0"/>
      <dgm:spPr/>
    </dgm:pt>
  </dgm:ptLst>
  <dgm:cxnLst>
    <dgm:cxn modelId="{5CDEA40C-B88C-475E-BAA9-B5AB93FEDDA9}" srcId="{76FE2B04-114C-4525-9FC2-AFB2D8984C21}" destId="{980A6163-AFBD-4814-91C2-A80469295112}" srcOrd="0" destOrd="0" parTransId="{7D901433-6705-42FC-A446-46C14C6E99CA}" sibTransId="{9FE02750-A1BA-4D5D-B686-AED3AABC653F}"/>
    <dgm:cxn modelId="{CBA74814-B216-4830-800E-22058560673D}" type="presOf" srcId="{980A6163-AFBD-4814-91C2-A80469295112}" destId="{BD1183F3-F8F0-40D8-B5BF-E5E837654EDF}" srcOrd="0" destOrd="0" presId="urn:microsoft.com/office/officeart/2009/3/layout/HorizontalOrganizationChart"/>
    <dgm:cxn modelId="{B05FA91B-F897-4EFB-A3B5-082F7B4BFEE3}" srcId="{980A6163-AFBD-4814-91C2-A80469295112}" destId="{2171AB1D-9E1D-4D3F-9C46-FC858F7D2C2A}" srcOrd="0" destOrd="0" parTransId="{CE264A47-5B3A-4EEC-937C-5C98B3DF7254}" sibTransId="{743E1B30-D36F-4E7B-995A-2B2E258B36D8}"/>
    <dgm:cxn modelId="{A9B49C2B-2AD7-4FAE-A5F7-BCDE6CFC4498}" type="presOf" srcId="{2171AB1D-9E1D-4D3F-9C46-FC858F7D2C2A}" destId="{EA83C0B0-D6F6-47A7-A8E8-398B3966D202}" srcOrd="0" destOrd="0" presId="urn:microsoft.com/office/officeart/2009/3/layout/HorizontalOrganizationChart"/>
    <dgm:cxn modelId="{3E01CC41-4B7A-4787-A590-5A072D2962DD}" type="presOf" srcId="{6E7642DE-88EC-42EE-94BE-9AF6449E80A5}" destId="{A123B3CA-66BA-4FD6-B1D8-11075F7073BD}" srcOrd="1" destOrd="0" presId="urn:microsoft.com/office/officeart/2009/3/layout/HorizontalOrganizationChart"/>
    <dgm:cxn modelId="{2608BF42-853F-40EE-AA7E-41C83621F45C}" srcId="{980A6163-AFBD-4814-91C2-A80469295112}" destId="{6E7642DE-88EC-42EE-94BE-9AF6449E80A5}" srcOrd="1" destOrd="0" parTransId="{7C6684E6-DB37-42BC-89DF-1FAC1A45EA20}" sibTransId="{538CEC26-0EFD-4287-BB28-8350F9107267}"/>
    <dgm:cxn modelId="{A07AC975-4928-46BA-A867-1D13A6042B03}" type="presOf" srcId="{76FE2B04-114C-4525-9FC2-AFB2D8984C21}" destId="{8C9547E0-784B-4F88-BCA4-9FE3CC958513}" srcOrd="0" destOrd="0" presId="urn:microsoft.com/office/officeart/2009/3/layout/HorizontalOrganizationChart"/>
    <dgm:cxn modelId="{7CB6C0BA-C7D8-44BA-AFD1-3311066A211E}" type="presOf" srcId="{980A6163-AFBD-4814-91C2-A80469295112}" destId="{124CCA68-21D1-4F14-A98B-1062B20ED215}" srcOrd="1" destOrd="0" presId="urn:microsoft.com/office/officeart/2009/3/layout/HorizontalOrganizationChart"/>
    <dgm:cxn modelId="{58515DCD-9FD5-4CF8-BDC2-FF001337BA9B}" type="presOf" srcId="{7C6684E6-DB37-42BC-89DF-1FAC1A45EA20}" destId="{E6E11FB2-B11D-42D1-9874-DE178827313A}" srcOrd="0" destOrd="0" presId="urn:microsoft.com/office/officeart/2009/3/layout/HorizontalOrganizationChart"/>
    <dgm:cxn modelId="{C06AB8D1-3A98-43E2-A546-0E912B674548}" type="presOf" srcId="{CE264A47-5B3A-4EEC-937C-5C98B3DF7254}" destId="{1B664541-2ACE-4B2A-9905-44252C3BE52F}" srcOrd="0" destOrd="0" presId="urn:microsoft.com/office/officeart/2009/3/layout/HorizontalOrganizationChart"/>
    <dgm:cxn modelId="{E00768E7-13F2-4454-B476-121EFE6D42EF}" type="presOf" srcId="{2171AB1D-9E1D-4D3F-9C46-FC858F7D2C2A}" destId="{AFDEE5C3-E03F-4620-AFFD-8673166AC9A7}" srcOrd="1" destOrd="0" presId="urn:microsoft.com/office/officeart/2009/3/layout/HorizontalOrganizationChart"/>
    <dgm:cxn modelId="{4780BBE8-7D08-4B12-8495-C163F6EA95EA}" type="presOf" srcId="{6E7642DE-88EC-42EE-94BE-9AF6449E80A5}" destId="{5F4598B6-78C8-4C93-B590-66F151E3929F}" srcOrd="0" destOrd="0" presId="urn:microsoft.com/office/officeart/2009/3/layout/HorizontalOrganizationChart"/>
    <dgm:cxn modelId="{FD97F127-6FC1-4BF9-9374-F30FCBD72802}" type="presParOf" srcId="{8C9547E0-784B-4F88-BCA4-9FE3CC958513}" destId="{E78A98F8-8B33-47E6-ABF0-DDA52EEBFF75}" srcOrd="0" destOrd="0" presId="urn:microsoft.com/office/officeart/2009/3/layout/HorizontalOrganizationChart"/>
    <dgm:cxn modelId="{C19F7A12-18CE-4DBA-BD56-0ACF8B9D47F4}" type="presParOf" srcId="{E78A98F8-8B33-47E6-ABF0-DDA52EEBFF75}" destId="{D1ED6BB9-BAFC-4E10-BB6A-B9BD3FB7C01D}" srcOrd="0" destOrd="0" presId="urn:microsoft.com/office/officeart/2009/3/layout/HorizontalOrganizationChart"/>
    <dgm:cxn modelId="{3F5B5D67-9F70-4E3D-B08B-7D0F507AAD5C}" type="presParOf" srcId="{D1ED6BB9-BAFC-4E10-BB6A-B9BD3FB7C01D}" destId="{BD1183F3-F8F0-40D8-B5BF-E5E837654EDF}" srcOrd="0" destOrd="0" presId="urn:microsoft.com/office/officeart/2009/3/layout/HorizontalOrganizationChart"/>
    <dgm:cxn modelId="{AC85859D-D424-4F45-AF65-9AD969910210}" type="presParOf" srcId="{D1ED6BB9-BAFC-4E10-BB6A-B9BD3FB7C01D}" destId="{124CCA68-21D1-4F14-A98B-1062B20ED215}" srcOrd="1" destOrd="0" presId="urn:microsoft.com/office/officeart/2009/3/layout/HorizontalOrganizationChart"/>
    <dgm:cxn modelId="{389F7851-F39D-4F7D-817C-65D4D0CFBBB7}" type="presParOf" srcId="{E78A98F8-8B33-47E6-ABF0-DDA52EEBFF75}" destId="{6A87BB51-CEAB-4E43-9777-9F69AB302D83}" srcOrd="1" destOrd="0" presId="urn:microsoft.com/office/officeart/2009/3/layout/HorizontalOrganizationChart"/>
    <dgm:cxn modelId="{9E1C4BAC-5228-484B-B1BD-81462D2EDE5D}" type="presParOf" srcId="{6A87BB51-CEAB-4E43-9777-9F69AB302D83}" destId="{1B664541-2ACE-4B2A-9905-44252C3BE52F}" srcOrd="0" destOrd="0" presId="urn:microsoft.com/office/officeart/2009/3/layout/HorizontalOrganizationChart"/>
    <dgm:cxn modelId="{3AAFBD1B-0017-4069-96BA-91D7C22E5AB7}" type="presParOf" srcId="{6A87BB51-CEAB-4E43-9777-9F69AB302D83}" destId="{7AF48766-2341-4427-801A-F42E65ACBC79}" srcOrd="1" destOrd="0" presId="urn:microsoft.com/office/officeart/2009/3/layout/HorizontalOrganizationChart"/>
    <dgm:cxn modelId="{1C8F7BD1-6D77-4F04-A0E8-1908F4C1CA8A}" type="presParOf" srcId="{7AF48766-2341-4427-801A-F42E65ACBC79}" destId="{36C00420-42BD-4D3A-807A-7B227464FC24}" srcOrd="0" destOrd="0" presId="urn:microsoft.com/office/officeart/2009/3/layout/HorizontalOrganizationChart"/>
    <dgm:cxn modelId="{C3CC65DC-F9AB-4A6F-BC0A-59FA8D316F32}" type="presParOf" srcId="{36C00420-42BD-4D3A-807A-7B227464FC24}" destId="{EA83C0B0-D6F6-47A7-A8E8-398B3966D202}" srcOrd="0" destOrd="0" presId="urn:microsoft.com/office/officeart/2009/3/layout/HorizontalOrganizationChart"/>
    <dgm:cxn modelId="{A8D90BCD-9AB6-490F-B678-EB44B3D39000}" type="presParOf" srcId="{36C00420-42BD-4D3A-807A-7B227464FC24}" destId="{AFDEE5C3-E03F-4620-AFFD-8673166AC9A7}" srcOrd="1" destOrd="0" presId="urn:microsoft.com/office/officeart/2009/3/layout/HorizontalOrganizationChart"/>
    <dgm:cxn modelId="{DC1072B0-ADF0-4B0E-94DF-2BF0D4EA29D7}" type="presParOf" srcId="{7AF48766-2341-4427-801A-F42E65ACBC79}" destId="{8FD101A9-8DB5-4149-9C95-9DB0ACFF3DAF}" srcOrd="1" destOrd="0" presId="urn:microsoft.com/office/officeart/2009/3/layout/HorizontalOrganizationChart"/>
    <dgm:cxn modelId="{B4DDF496-AF9B-42CA-B6C4-7A9AE52C8E86}" type="presParOf" srcId="{7AF48766-2341-4427-801A-F42E65ACBC79}" destId="{7342D57F-5DD7-42D9-9E5F-07D4E350F303}" srcOrd="2" destOrd="0" presId="urn:microsoft.com/office/officeart/2009/3/layout/HorizontalOrganizationChart"/>
    <dgm:cxn modelId="{5259A1F8-416A-4864-8AB6-ED75D7B07679}" type="presParOf" srcId="{6A87BB51-CEAB-4E43-9777-9F69AB302D83}" destId="{E6E11FB2-B11D-42D1-9874-DE178827313A}" srcOrd="2" destOrd="0" presId="urn:microsoft.com/office/officeart/2009/3/layout/HorizontalOrganizationChart"/>
    <dgm:cxn modelId="{5655272F-7657-49CA-BC83-D60B4FB69A6D}" type="presParOf" srcId="{6A87BB51-CEAB-4E43-9777-9F69AB302D83}" destId="{45B56880-4C7B-4D62-AE9E-A28254B37443}" srcOrd="3" destOrd="0" presId="urn:microsoft.com/office/officeart/2009/3/layout/HorizontalOrganizationChart"/>
    <dgm:cxn modelId="{0A4C1049-4569-48B1-851F-DBD54A7D5752}" type="presParOf" srcId="{45B56880-4C7B-4D62-AE9E-A28254B37443}" destId="{81B533AB-3437-4FD9-8E07-C031FD01F224}" srcOrd="0" destOrd="0" presId="urn:microsoft.com/office/officeart/2009/3/layout/HorizontalOrganizationChart"/>
    <dgm:cxn modelId="{7BB3CB2A-8A0A-4E40-88A4-E478E3D2BCD8}" type="presParOf" srcId="{81B533AB-3437-4FD9-8E07-C031FD01F224}" destId="{5F4598B6-78C8-4C93-B590-66F151E3929F}" srcOrd="0" destOrd="0" presId="urn:microsoft.com/office/officeart/2009/3/layout/HorizontalOrganizationChart"/>
    <dgm:cxn modelId="{5CC5F869-D9A7-4CF8-BA46-F1411985A14D}" type="presParOf" srcId="{81B533AB-3437-4FD9-8E07-C031FD01F224}" destId="{A123B3CA-66BA-4FD6-B1D8-11075F7073BD}" srcOrd="1" destOrd="0" presId="urn:microsoft.com/office/officeart/2009/3/layout/HorizontalOrganizationChart"/>
    <dgm:cxn modelId="{B539D9A5-E27B-427B-AD8C-C7E371010EC4}" type="presParOf" srcId="{45B56880-4C7B-4D62-AE9E-A28254B37443}" destId="{B325BF11-6307-4CB3-A6BE-5062CCF2832A}" srcOrd="1" destOrd="0" presId="urn:microsoft.com/office/officeart/2009/3/layout/HorizontalOrganizationChart"/>
    <dgm:cxn modelId="{41141969-E694-47D4-8196-0AB19EAF9613}" type="presParOf" srcId="{45B56880-4C7B-4D62-AE9E-A28254B37443}" destId="{ABD7A7DC-D7C2-4B02-BAF9-35E9EC5E2DC9}" srcOrd="2" destOrd="0" presId="urn:microsoft.com/office/officeart/2009/3/layout/HorizontalOrganizationChart"/>
    <dgm:cxn modelId="{39DAE4AE-44F5-4C53-9AD6-7BB0231B24BE}" type="presParOf" srcId="{E78A98F8-8B33-47E6-ABF0-DDA52EEBFF75}" destId="{D0278EB0-F6E9-4F0B-964D-12AE5D33F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24B2E-DE8B-4292-9EAB-168FDC0622D9}">
      <dsp:nvSpPr>
        <dsp:cNvPr id="0" name=""/>
        <dsp:cNvSpPr/>
      </dsp:nvSpPr>
      <dsp:spPr>
        <a:xfrm>
          <a:off x="4227906" y="2557077"/>
          <a:ext cx="725079" cy="2079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2089" y="0"/>
              </a:lnTo>
              <a:lnTo>
                <a:pt x="512089" y="2079414"/>
              </a:lnTo>
              <a:lnTo>
                <a:pt x="725079" y="2079414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F2EC2-ED3C-457C-A7AF-79E4FBA78460}">
      <dsp:nvSpPr>
        <dsp:cNvPr id="0" name=""/>
        <dsp:cNvSpPr/>
      </dsp:nvSpPr>
      <dsp:spPr>
        <a:xfrm>
          <a:off x="4227906" y="2557077"/>
          <a:ext cx="725079" cy="724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2089" y="0"/>
              </a:lnTo>
              <a:lnTo>
                <a:pt x="512089" y="724910"/>
              </a:lnTo>
              <a:lnTo>
                <a:pt x="725079" y="72491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11FB2-B11D-42D1-9874-DE178827313A}">
      <dsp:nvSpPr>
        <dsp:cNvPr id="0" name=""/>
        <dsp:cNvSpPr/>
      </dsp:nvSpPr>
      <dsp:spPr>
        <a:xfrm>
          <a:off x="4227906" y="1869318"/>
          <a:ext cx="725079" cy="687759"/>
        </a:xfrm>
        <a:custGeom>
          <a:avLst/>
          <a:gdLst/>
          <a:ahLst/>
          <a:cxnLst/>
          <a:rect l="0" t="0" r="0" b="0"/>
          <a:pathLst>
            <a:path>
              <a:moveTo>
                <a:pt x="0" y="687759"/>
              </a:moveTo>
              <a:lnTo>
                <a:pt x="512089" y="687759"/>
              </a:lnTo>
              <a:lnTo>
                <a:pt x="512089" y="0"/>
              </a:lnTo>
              <a:lnTo>
                <a:pt x="725079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664541-2ACE-4B2A-9905-44252C3BE52F}">
      <dsp:nvSpPr>
        <dsp:cNvPr id="0" name=""/>
        <dsp:cNvSpPr/>
      </dsp:nvSpPr>
      <dsp:spPr>
        <a:xfrm>
          <a:off x="4227906" y="527966"/>
          <a:ext cx="725079" cy="2029111"/>
        </a:xfrm>
        <a:custGeom>
          <a:avLst/>
          <a:gdLst/>
          <a:ahLst/>
          <a:cxnLst/>
          <a:rect l="0" t="0" r="0" b="0"/>
          <a:pathLst>
            <a:path>
              <a:moveTo>
                <a:pt x="0" y="2029111"/>
              </a:moveTo>
              <a:lnTo>
                <a:pt x="512089" y="2029111"/>
              </a:lnTo>
              <a:lnTo>
                <a:pt x="512089" y="0"/>
              </a:lnTo>
              <a:lnTo>
                <a:pt x="725079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183F3-F8F0-40D8-B5BF-E5E837654EDF}">
      <dsp:nvSpPr>
        <dsp:cNvPr id="0" name=""/>
        <dsp:cNvSpPr/>
      </dsp:nvSpPr>
      <dsp:spPr>
        <a:xfrm>
          <a:off x="0" y="1870363"/>
          <a:ext cx="4227906" cy="13734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Промышленный технопарк</a:t>
          </a:r>
          <a:endParaRPr lang="ru-RU" sz="2000" b="0" i="0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Совокупность объектов промышленной и технологической инфраструктуры предназначенных для осуществления субъектами деятельности в сфере промышленного производства, и/или научно-технической деятельности, и/или инновационной деятельности в целях освоения производства промышленной продукции и коммерциализации полученных научно-технических результатов и управляются управляющей компанией.</a:t>
          </a:r>
          <a:endParaRPr lang="ru-RU" sz="9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 dirty="0"/>
        </a:p>
      </dsp:txBody>
      <dsp:txXfrm>
        <a:off x="0" y="1870363"/>
        <a:ext cx="4227906" cy="1373429"/>
      </dsp:txXfrm>
    </dsp:sp>
    <dsp:sp modelId="{EA83C0B0-D6F6-47A7-A8E8-398B3966D202}">
      <dsp:nvSpPr>
        <dsp:cNvPr id="0" name=""/>
        <dsp:cNvSpPr/>
      </dsp:nvSpPr>
      <dsp:spPr>
        <a:xfrm>
          <a:off x="4952986" y="2662"/>
          <a:ext cx="5469849" cy="10506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Агропромышленный технопарк (</a:t>
          </a:r>
          <a:r>
            <a:rPr lang="ru-RU" sz="1600" kern="1200" dirty="0" err="1"/>
            <a:t>Агробиотехнопарк</a:t>
          </a:r>
          <a:r>
            <a:rPr lang="ru-RU" sz="1600" kern="1200" dirty="0"/>
            <a:t>) 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предназначен для производства и переработки сельскохозяйственной продукции, сырья и продовольствия, оказания услуг резидентам по обслуживанию сельскохозяйственного производства и/или осуществления научно-технической деятельности, в том числе ведения научных исследований и экспериментальных разработок в области биотехнологии, сельскохозяйственных наук, и/или инновационной деятельности, в том числе селекции животных и сельскохозяйственных культур</a:t>
          </a:r>
        </a:p>
      </dsp:txBody>
      <dsp:txXfrm>
        <a:off x="4952986" y="2662"/>
        <a:ext cx="5469849" cy="1050608"/>
      </dsp:txXfrm>
    </dsp:sp>
    <dsp:sp modelId="{5F4598B6-78C8-4C93-B590-66F151E3929F}">
      <dsp:nvSpPr>
        <dsp:cNvPr id="0" name=""/>
        <dsp:cNvSpPr/>
      </dsp:nvSpPr>
      <dsp:spPr>
        <a:xfrm>
          <a:off x="4952986" y="1319507"/>
          <a:ext cx="5495493" cy="109962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Экотехнопарк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промышленный технопарк, объекты промышленной и технологической инфраструктур которого предназначены для осуществления субъектами деятельности в сфере промышленного производства, в том числе осуществления деятельности по утилизации отходов, и (или) обработке, и (или) обезвреживанию отходов, и (или) вовлечению отходов в хозяйственный оборот в качестве вторичного сырья при производстве промышленной продукции и выполнении работ, и (или) научно-технической деятельности, и (или) инновационной деятельности в целях освоения промышленного производства вторичного сырья и (или) промышленной продукции из вторичного сырья и коммерциализации полученных научно-технических результатов</a:t>
          </a:r>
        </a:p>
      </dsp:txBody>
      <dsp:txXfrm>
        <a:off x="4952986" y="1319507"/>
        <a:ext cx="5495493" cy="1099621"/>
      </dsp:txXfrm>
    </dsp:sp>
    <dsp:sp modelId="{780A848F-FD0A-4113-913E-C3A87890FDD7}">
      <dsp:nvSpPr>
        <dsp:cNvPr id="0" name=""/>
        <dsp:cNvSpPr/>
      </dsp:nvSpPr>
      <dsp:spPr>
        <a:xfrm>
          <a:off x="4952986" y="2685366"/>
          <a:ext cx="5533959" cy="11932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Технопарк в сфере электронной промышленности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промышленный технопарк, объекты промышленной и технологической инфраструктур которого предназначены для осуществления промышленного производства промышленной продукции, и (или) научно-технической деятельности, и (или) инновационной деятельности в целях освоения промышленного производства промышленной продукции в сфере электронной промышленности и коммерциализации полученных научно-технических результатов в указанной сфере</a:t>
          </a:r>
        </a:p>
      </dsp:txBody>
      <dsp:txXfrm>
        <a:off x="4952986" y="2685366"/>
        <a:ext cx="5533959" cy="1193244"/>
      </dsp:txXfrm>
    </dsp:sp>
    <dsp:sp modelId="{9065D211-CD87-491F-AAF8-A4403DEF5FC8}">
      <dsp:nvSpPr>
        <dsp:cNvPr id="0" name=""/>
        <dsp:cNvSpPr/>
      </dsp:nvSpPr>
      <dsp:spPr>
        <a:xfrm>
          <a:off x="4952986" y="4144848"/>
          <a:ext cx="5585246" cy="9832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Технопарк в сфере высоких технологий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предназначен для осуществления научно-технической деятельности, и (или) инновационной деятельности, и (или) деятельности в сфере информационных технологий в целях обеспечения производства промышленной продукции и (или) выведения на рынок новых продуктов, технологий и (или) услуг, соответствующий требованиям</a:t>
          </a:r>
        </a:p>
      </dsp:txBody>
      <dsp:txXfrm>
        <a:off x="4952986" y="4144848"/>
        <a:ext cx="5585246" cy="9832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11FB2-B11D-42D1-9874-DE178827313A}">
      <dsp:nvSpPr>
        <dsp:cNvPr id="0" name=""/>
        <dsp:cNvSpPr/>
      </dsp:nvSpPr>
      <dsp:spPr>
        <a:xfrm>
          <a:off x="4510205" y="2556522"/>
          <a:ext cx="459560" cy="711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2349" y="0"/>
              </a:lnTo>
              <a:lnTo>
                <a:pt x="232349" y="711262"/>
              </a:lnTo>
              <a:lnTo>
                <a:pt x="459560" y="71126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664541-2ACE-4B2A-9905-44252C3BE52F}">
      <dsp:nvSpPr>
        <dsp:cNvPr id="0" name=""/>
        <dsp:cNvSpPr/>
      </dsp:nvSpPr>
      <dsp:spPr>
        <a:xfrm>
          <a:off x="4510205" y="1836870"/>
          <a:ext cx="459560" cy="719651"/>
        </a:xfrm>
        <a:custGeom>
          <a:avLst/>
          <a:gdLst/>
          <a:ahLst/>
          <a:cxnLst/>
          <a:rect l="0" t="0" r="0" b="0"/>
          <a:pathLst>
            <a:path>
              <a:moveTo>
                <a:pt x="0" y="719651"/>
              </a:moveTo>
              <a:lnTo>
                <a:pt x="232349" y="719651"/>
              </a:lnTo>
              <a:lnTo>
                <a:pt x="232349" y="0"/>
              </a:lnTo>
              <a:lnTo>
                <a:pt x="459560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183F3-F8F0-40D8-B5BF-E5E837654EDF}">
      <dsp:nvSpPr>
        <dsp:cNvPr id="0" name=""/>
        <dsp:cNvSpPr/>
      </dsp:nvSpPr>
      <dsp:spPr>
        <a:xfrm>
          <a:off x="0" y="1634283"/>
          <a:ext cx="4510205" cy="1844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Индустриальный промышленный парк</a:t>
          </a:r>
          <a:endParaRPr lang="ru-RU" sz="2000" b="0" i="0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Совокупность объектов промышленной и технологической инфраструктуры предназначенных для </a:t>
          </a:r>
          <a:r>
            <a:rPr lang="ru-RU" sz="900" b="0" i="0" kern="1200" dirty="0"/>
            <a:t>создания промышленного производства или модернизации промышленного производства резидентов и (или) потенциальных резидентов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 dirty="0"/>
        </a:p>
      </dsp:txBody>
      <dsp:txXfrm>
        <a:off x="0" y="1634283"/>
        <a:ext cx="4510205" cy="1844477"/>
      </dsp:txXfrm>
    </dsp:sp>
    <dsp:sp modelId="{EA83C0B0-D6F6-47A7-A8E8-398B3966D202}">
      <dsp:nvSpPr>
        <dsp:cNvPr id="0" name=""/>
        <dsp:cNvSpPr/>
      </dsp:nvSpPr>
      <dsp:spPr>
        <a:xfrm>
          <a:off x="4969765" y="1276492"/>
          <a:ext cx="5835072" cy="11207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Агропромышленный парк 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объекты промышленной инфраструктуры используются для создания промышленного производства или модернизации промышленного производства, в том числе осуществления производства, первичной и (или) последующей промышленной переработки сельскохозяйственной продукции, сырья и продовольствия и их реализации, а также оказания услуг по обслуживанию сельскохозяйственного производства и переработки сельскохозяйственной продукции</a:t>
          </a:r>
        </a:p>
      </dsp:txBody>
      <dsp:txXfrm>
        <a:off x="4969765" y="1276492"/>
        <a:ext cx="5835072" cy="1120757"/>
      </dsp:txXfrm>
    </dsp:sp>
    <dsp:sp modelId="{5F4598B6-78C8-4C93-B590-66F151E3929F}">
      <dsp:nvSpPr>
        <dsp:cNvPr id="0" name=""/>
        <dsp:cNvSpPr/>
      </dsp:nvSpPr>
      <dsp:spPr>
        <a:xfrm>
          <a:off x="4969765" y="2681263"/>
          <a:ext cx="5862428" cy="1173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Экопромышленный парк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объекты промышленной инфраструктуры используются для создания промышленного производства или модернизации промышленного производства, в том числе осуществления деятельности по утилизации отходов, и (или) обработке, и (или) обезвреживанию отходов, и (или) вовлечению отходов в хозяйственный оборот в качестве вторичного сырья при производстве промышленной продукции и выполнении работ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4969765" y="2681263"/>
        <a:ext cx="5862428" cy="1173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654A2-4903-4A73-A28B-494CA4E28A9F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7C78A-585F-491B-9EBB-51D42B5FE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232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7C78A-585F-491B-9EBB-51D42B5FEF6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18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1C7E2-9D8B-4B4D-AD5C-365C9D4A0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0B3C84-373B-4B0F-81B8-6E7CA3824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F30F9B-D29D-4ACF-87F7-1ABEC975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E0AE73-0B8D-4522-8D9E-78226007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AD190-FBC6-4A66-B584-DBF2329F0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326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E057B-9998-4B26-BDB5-47A6328F3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58BD1-7F22-4089-B182-B63D08940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FAD9B-E5D8-4F6D-87DD-2CFF6BE2F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80AB3-7E9D-4FDA-8646-48B209D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9E0FB-4A45-4313-A87A-C0E2B97E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74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17B00-3F7B-4C0F-BCFD-49E83589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AC4416-3E44-46FF-A3A5-80006A464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947C00-078E-4372-8438-DBA10298A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A5B2A6-1086-4CE4-811F-E023531A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58732D-DB55-41BA-AE4D-C02A6AB04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1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C8803-CF9A-4769-97A2-D8075254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DE7070-F374-4A87-99FC-B5C0321644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16F262-B478-4BDE-AA5E-1B90322A8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F2B456-A59C-415E-83B3-07CFB04F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B86E5C-E302-4B88-840A-0571F1C82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D74507-05D6-46E0-B750-B4D8ECFA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29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FF924-D6FC-455A-8F7D-9506036E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3E769C-8356-4278-AC42-B4B3F6FF6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3110F9-55DE-4CA6-9680-207664CB6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48DBB28-9EE2-49E8-AA21-3898437016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8C6001-D19F-4ED5-BA4E-921AB5B7A6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DAEA9E-8F5A-4299-8C1D-BF9F89EF4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94273C-107F-43F5-BF6F-C3D1232B1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C1F772-38DC-4F4F-90C8-391899B0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94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B258FF-4FF3-41D1-9315-CE2222F1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CCFA00-301D-48B6-85BA-E548B87D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E910B0-45F1-4C84-8DA0-2FCB34F2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B6DA0F-466A-4F1D-A661-6721A72B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53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94A4E53-BADD-4B1D-9BAC-15143BA5E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906944-9C32-4ADF-85BA-05FF6B6B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C2D615-47EC-4296-8715-3D3A40C46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2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C1439-3E33-4A67-844C-3142AB248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567FC1-17EF-4EA3-9AC1-5E2D505B2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E08CC0-7357-4B5B-8A97-AD6803C6A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4EABE1-E360-428B-BB08-D04AA4209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EC6F91-91C8-4C88-821F-966F51C66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F4AD30-4853-4DCF-A265-FB88D36D1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50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D537A-39BD-4901-9DE9-1BEB87DE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992CB1-8B31-40E4-96D1-720FF4204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CCC357-CCA4-41D1-A2B1-A5CF8427F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3E539B-04A1-431C-81C6-8BD607449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88CCCC-8B40-4B75-A7B7-E9B9B388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9300A9-3FCE-4846-A89B-10C173088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8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795B1-0E35-4B1A-964C-CB8F6DF3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5B180B-953F-45A2-AC55-C5242D686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3000A6-5856-4125-801A-C2F2B188E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906F7E-52A1-4364-804C-0E93D8958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839B8-71C4-4846-AC53-8977CB6ED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59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67F364-106F-4C85-A6F0-9C598036A4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1DE7DB-26A8-4EC5-8DBF-7733BFBDA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959656-5971-4396-A94D-876C26D8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E9184C-4874-4C6A-9CE7-E741E5D8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F1858-ED9D-478A-877C-809387ED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81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0EC74B-050B-4AAC-8B50-BC6E014C0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E7364D-2FF7-407D-AE2C-92A33A43B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EA494-9568-43F0-9998-E2B96A1C6E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D88D6-517E-4CB8-B370-A74C481E6E68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9F4A9-D200-460F-A01B-721C559DB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F590D-5ABA-48F0-89DD-AD3EF761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2CFA7-7373-4117-A35B-B8C416517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p61.ru/" TargetMode="External"/><Relationship Id="rId2" Type="http://schemas.openxmlformats.org/officeDocument/2006/relationships/hyperlink" Target="mailto:info@frp61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4EE62-DDAF-4206-B0D1-1FC1F65CE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17172"/>
            <a:ext cx="9914878" cy="23876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О мерах поддержки Регионального Фонда Развития Промышленности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Ростовской области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B99E8E-3CA1-4227-9F54-D3C8B2F79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378" y="4706480"/>
            <a:ext cx="6987645" cy="1388534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Директор «РФРП РО»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Калинина Ольга Александровна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г. Каменск-Шахтинский, 19.04.2024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5102C4-719F-4A90-B292-390F5A763AD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077" y="329598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360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D58F7-E4DB-4600-9C30-9D9F0EEC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566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Краткая информация о Фонде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5A66F4-555B-4681-9EAE-C325316E7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382"/>
            <a:ext cx="10515600" cy="220166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b="1" i="0" u="none" strike="noStrike" dirty="0">
                <a:solidFill>
                  <a:srgbClr val="000000"/>
                </a:solidFill>
                <a:effectLst/>
              </a:rPr>
              <a:t>Некоммерческая организация «Региональный фонд развития промышленности Ростовской области»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</a:rPr>
              <a:t>РФРП РО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) является государственным региональным институтом поддержки и развития промышленности в Ростовской области. </a:t>
            </a:r>
          </a:p>
          <a:p>
            <a:pPr algn="just"/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Фонд создан Правительством Ростовской области в декабре 2017 года.</a:t>
            </a:r>
            <a:endParaRPr lang="ru-RU" sz="2000" b="0" i="0" u="none" strike="noStrike" dirty="0">
              <a:solidFill>
                <a:srgbClr val="737F85"/>
              </a:solidFill>
              <a:effectLst/>
            </a:endParaRPr>
          </a:p>
          <a:p>
            <a:pPr algn="just"/>
            <a:r>
              <a:rPr lang="ru-RU" sz="2000" b="1" i="0" u="none" strike="noStrike" dirty="0">
                <a:solidFill>
                  <a:srgbClr val="000000"/>
                </a:solidFill>
                <a:effectLst/>
              </a:rPr>
              <a:t>Основная задача Фонда — предоставление займов промышленным предприятиям Ростовской области на льготных условиях для развития их действующих и перспективных проектов.</a:t>
            </a:r>
            <a:endParaRPr lang="ru-RU" sz="2000" b="1" i="0" u="none" strike="noStrike" dirty="0">
              <a:solidFill>
                <a:srgbClr val="737F85"/>
              </a:solidFill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254D87-1B31-486B-AEDC-63434AEF0C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833" y="395569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995370-0814-466F-B59B-8E25733F43BB}"/>
              </a:ext>
            </a:extLst>
          </p:cNvPr>
          <p:cNvSpPr txBox="1"/>
          <p:nvPr/>
        </p:nvSpPr>
        <p:spPr>
          <a:xfrm>
            <a:off x="1077897" y="3302482"/>
            <a:ext cx="6645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Результаты деятельности РФРП РО 2018 – апрель 2024 гг.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DA12FE1-C531-4315-BCA8-5CD818801749}"/>
              </a:ext>
            </a:extLst>
          </p:cNvPr>
          <p:cNvSpPr/>
          <p:nvPr/>
        </p:nvSpPr>
        <p:spPr>
          <a:xfrm>
            <a:off x="2929638" y="3693102"/>
            <a:ext cx="1251751" cy="111858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117 займов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00B252F-58A1-4B4D-B859-F782A4C2E99E}"/>
              </a:ext>
            </a:extLst>
          </p:cNvPr>
          <p:cNvSpPr/>
          <p:nvPr/>
        </p:nvSpPr>
        <p:spPr>
          <a:xfrm>
            <a:off x="4844249" y="3710326"/>
            <a:ext cx="1251751" cy="111858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2,61 млрд. 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997109-0B38-40F7-B59D-4C031EAA1C4D}"/>
              </a:ext>
            </a:extLst>
          </p:cNvPr>
          <p:cNvSpPr txBox="1"/>
          <p:nvPr/>
        </p:nvSpPr>
        <p:spPr>
          <a:xfrm>
            <a:off x="1077898" y="3870127"/>
            <a:ext cx="1639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</a:rPr>
              <a:t>Региональные займы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B8346F-BC61-4225-B27C-D334EFB21CFD}"/>
              </a:ext>
            </a:extLst>
          </p:cNvPr>
          <p:cNvSpPr txBox="1"/>
          <p:nvPr/>
        </p:nvSpPr>
        <p:spPr>
          <a:xfrm>
            <a:off x="1077898" y="5153484"/>
            <a:ext cx="1639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</a:rPr>
              <a:t>Совместные займы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A398F46-1E0A-4CB6-98E1-94B7D8B1D307}"/>
              </a:ext>
            </a:extLst>
          </p:cNvPr>
          <p:cNvSpPr/>
          <p:nvPr/>
        </p:nvSpPr>
        <p:spPr>
          <a:xfrm>
            <a:off x="2929638" y="4977036"/>
            <a:ext cx="1251751" cy="111858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3 </a:t>
            </a:r>
          </a:p>
          <a:p>
            <a:pPr algn="ctr"/>
            <a:r>
              <a:rPr lang="ru-RU" sz="2000" b="1" dirty="0"/>
              <a:t>займа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9B09C8B-DE9E-4AF4-AAE4-4D9F979207F1}"/>
              </a:ext>
            </a:extLst>
          </p:cNvPr>
          <p:cNvSpPr/>
          <p:nvPr/>
        </p:nvSpPr>
        <p:spPr>
          <a:xfrm>
            <a:off x="4830195" y="4977036"/>
            <a:ext cx="1251751" cy="111858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74 млн. рублей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2F09577-C2AB-4B46-946F-3E9833548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10842"/>
              </p:ext>
            </p:extLst>
          </p:nvPr>
        </p:nvGraphicFramePr>
        <p:xfrm>
          <a:off x="6241002" y="2871922"/>
          <a:ext cx="5761604" cy="3296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463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4B78E-DD57-7586-3E06-52D77626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64" y="436150"/>
            <a:ext cx="7515687" cy="866776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Стратегия развития «РФРП РО»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951E10-4901-C44F-65A8-A62420F8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2966"/>
            <a:ext cx="10818181" cy="20006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B0F0"/>
                </a:solidFill>
              </a:rPr>
              <a:t>Цель деятельности Фонда: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Содействие устойчивому развитию промышленного комплекса Ростовской области.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(ФЗ РФ «О промышленной политике в Российской Федерации» № 488-ФЗ, Областного закона «О промышленной политике в Ростовской области» №418-ЗС, Постановление Правительства Ростовской области «О создании некоммерческой организации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«Региональный фонд развития промышленности Ростовской области» от 29.06.2017 №471, Стратегия развития «РФРП РО»).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E5A9F7-AC52-3493-F6BF-D68F3594C1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833" y="395569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8C8671C0-65AD-6355-9012-A1652467F684}"/>
              </a:ext>
            </a:extLst>
          </p:cNvPr>
          <p:cNvSpPr txBox="1">
            <a:spLocks/>
          </p:cNvSpPr>
          <p:nvPr/>
        </p:nvSpPr>
        <p:spPr>
          <a:xfrm>
            <a:off x="838200" y="3295385"/>
            <a:ext cx="10818180" cy="319748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400" dirty="0">
                <a:solidFill>
                  <a:srgbClr val="00B0F0"/>
                </a:solidFill>
              </a:rPr>
              <a:t>Приоритетные направления развития Фонда: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содействие в реализации инвестиционных проектов промышленных предприятий;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содействие в реализации Национальных проектов, в том числе «Производительность труда»;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содействие в создании и развитии кластеров, индустриальных парков и технопарков;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поддержка технологического перевооружения субъектов деятельности в сфере промышленности, модернизация основных производственных фондов исходя из темпов, опережающих их старение;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содействие в создании новых рабочих мест по результатам реализации новых инвестиционных проектов на территории Ростовской области, в том числе высокопроизводительных;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увеличение налоговых поступлений в консолидированный бюджет Ростовской области, обеспечиваемых за счет реализации инвестиционных проектов в сфере промышленности; </a:t>
            </a:r>
          </a:p>
          <a:p>
            <a:pPr marL="514350" indent="-514350">
              <a:buAutoNum type="arabicParenR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участие в разработке региональных мер поддержки промышленных предприятий региона, в том числе разработка и внедрение новых продуктов Фонда (либо их совершенствование) по предоставлению льготного заемного финансирования субъектам деятельности в сфере промышленности Ростовской области.</a:t>
            </a: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302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40480" cy="86677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Меры поддержки «РФРП РО»: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97870912"/>
              </p:ext>
            </p:extLst>
          </p:nvPr>
        </p:nvGraphicFramePr>
        <p:xfrm>
          <a:off x="838200" y="1330537"/>
          <a:ext cx="10889199" cy="557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60759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  <a:gridCol w="523783">
                  <a:extLst>
                    <a:ext uri="{9D8B030D-6E8A-4147-A177-3AD203B41FA5}">
                      <a16:colId xmlns:a16="http://schemas.microsoft.com/office/drawing/2014/main" val="439150351"/>
                    </a:ext>
                  </a:extLst>
                </a:gridCol>
                <a:gridCol w="5104657">
                  <a:extLst>
                    <a:ext uri="{9D8B030D-6E8A-4147-A177-3AD203B41FA5}">
                      <a16:colId xmlns:a16="http://schemas.microsoft.com/office/drawing/2014/main" val="1471012428"/>
                    </a:ext>
                  </a:extLst>
                </a:gridCol>
              </a:tblGrid>
              <a:tr h="5389859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ФИНАНСОВАЯ ПОДДЕРЖКА</a:t>
                      </a:r>
                    </a:p>
                    <a:p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предоставление займов по льготной ставке</a:t>
                      </a: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ПРОМЫШЛЕННЫЕ ТЕХНОПАРКИ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       ИНДУСТРИАЛЬНЫЕ ПАРКИ</a:t>
                      </a: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консультационная поддержка по вопросам создания, подготовки документов в реестр Минпромторга РФ;</a:t>
                      </a: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ГОСУДАРСТВЕННАЯ ПОДДЕРЖКА</a:t>
                      </a:r>
                    </a:p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- консультации по федеральным и региональным мерам поддержки производственных предприятий</a:t>
                      </a:r>
                    </a:p>
                    <a:p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ПРОМЫШЛЕННЫЕ КЛАСТЕРЫ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методическое, организационное, экспертно-аналитическое и информационное сопровождение развития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промышленных кластеров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;</a:t>
                      </a: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выполнение функций Специализированной организации промышленного кластера (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СОПК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).</a:t>
                      </a:r>
                    </a:p>
                    <a:p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МЕРОПРИЯТИЯ</a:t>
                      </a:r>
                    </a:p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организация и участие в проведении 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мероприятий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, ориентированных на поддержку производственных предприятий.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8390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6036B-1F33-44EE-858E-FE7C4DDDA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368" y="365125"/>
            <a:ext cx="7744808" cy="13255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Виды поддержки предприятий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A4695-4E74-4678-BB1E-2883F6C92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333999" cy="4351338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Региональные займы (от 5 до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 50 млн. руб.)</a:t>
            </a:r>
          </a:p>
          <a:p>
            <a:r>
              <a:rPr lang="ru-RU" dirty="0">
                <a:solidFill>
                  <a:srgbClr val="002060"/>
                </a:solidFill>
              </a:rPr>
              <a:t>Совместные займы ФРП РФ и РФРП РО (от 20 до 200 млн. руб.)</a:t>
            </a:r>
          </a:p>
          <a:p>
            <a:r>
              <a:rPr lang="ru-RU" dirty="0">
                <a:solidFill>
                  <a:srgbClr val="002060"/>
                </a:solidFill>
              </a:rPr>
              <a:t>Федеральные займы (от 5 млн. до 5,0  млрд. руб.)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BF9463-74EA-4F42-BE86-7A709886A67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1825625"/>
            <a:ext cx="5296074" cy="425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E5A61E-54C2-4F85-A3AF-53F776D611B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833" y="395569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37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F82AF-56FD-4713-A02B-16E7A868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61" y="378113"/>
            <a:ext cx="7648852" cy="1325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Отраслевые направления, финансируемые ФРП РФ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C4AB89-6F2D-46E1-B7A9-66385E354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161" y="1675775"/>
            <a:ext cx="10818181" cy="682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Раздел С. «Обрабатывающие производства»</a:t>
            </a:r>
          </a:p>
          <a:p>
            <a:pPr marL="0" indent="0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AC0D1E-902E-4AF2-BBA6-CCA0DC1316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327406"/>
            <a:ext cx="3352800" cy="866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A33440D-A615-76E5-DDE0-288981DFBF5E}"/>
              </a:ext>
            </a:extLst>
          </p:cNvPr>
          <p:cNvGraphicFramePr>
            <a:graphicFrameLocks noGrp="1"/>
          </p:cNvGraphicFramePr>
          <p:nvPr/>
        </p:nvGraphicFramePr>
        <p:xfrm>
          <a:off x="969514" y="2317075"/>
          <a:ext cx="1055555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7775">
                  <a:extLst>
                    <a:ext uri="{9D8B030D-6E8A-4147-A177-3AD203B41FA5}">
                      <a16:colId xmlns:a16="http://schemas.microsoft.com/office/drawing/2014/main" val="4100469799"/>
                    </a:ext>
                  </a:extLst>
                </a:gridCol>
                <a:gridCol w="5277775">
                  <a:extLst>
                    <a:ext uri="{9D8B030D-6E8A-4147-A177-3AD203B41FA5}">
                      <a16:colId xmlns:a16="http://schemas.microsoft.com/office/drawing/2014/main" val="820678772"/>
                    </a:ext>
                  </a:extLst>
                </a:gridCol>
              </a:tblGrid>
              <a:tr h="3465198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Производство пищевых продуктов</a:t>
                      </a:r>
                      <a:r>
                        <a:rPr lang="ru-RU" sz="16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*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 Производство текстильных изделий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14 Производство одежды 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 Производство кожи и изделий из кожи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16 Обработка древесины и производство изделий из дерева и пробки, кроме мебели, производство изделий из соломки и материалов для плетения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17 Производство бумаги и бумажных изделий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 Производство химических веществ и химических продуктов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21 Производство лекарственных средств и материалов, применяемых в медицинских целях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22 Производство резиновых и пластмассовых изделий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23 Производство резиновых и пластмассовых изделий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24 Производство металлургическое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25 Производство готовых металлических изделий, кроме машин и оборудования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26 Производство компьютеров, электронных и оптических изделий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27 Производство электрического оборудования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28 Производство машин и оборудования, не включенных в другие группировки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29 Производство автотранспортных средств, прицепов и полуприцепов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 Производство прочих транспортных средств и оборудования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31 Производство мебели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32 Производство прочих готовых изделий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33 Ремонт и монтаж машин и оборудования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93879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B402CD4-BE08-0372-B6A2-0410B3E3A10C}"/>
              </a:ext>
            </a:extLst>
          </p:cNvPr>
          <p:cNvSpPr txBox="1"/>
          <p:nvPr/>
        </p:nvSpPr>
        <p:spPr>
          <a:xfrm>
            <a:off x="1218460" y="6049000"/>
            <a:ext cx="50225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solidFill>
                  <a:schemeClr val="accent1">
                    <a:lumMod val="75000"/>
                  </a:schemeClr>
                </a:solidFill>
                <a:effectLst/>
              </a:rPr>
              <a:t>*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 В части промышленных биотехнологий и лечебного питания. На региональном уровне ОКВЭД 10 исключен полностью.</a:t>
            </a:r>
          </a:p>
        </p:txBody>
      </p:sp>
    </p:spTree>
    <p:extLst>
      <p:ext uri="{BB962C8B-B14F-4D97-AF65-F5344CB8AC3E}">
        <p14:creationId xmlns:p14="http://schemas.microsoft.com/office/powerpoint/2010/main" val="330292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BA675-AC6C-4D10-B9FB-F606D234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682" y="993697"/>
            <a:ext cx="7184571" cy="18926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Региональные программы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684062-C584-4A49-B12C-9C93C621F04F}"/>
              </a:ext>
            </a:extLst>
          </p:cNvPr>
          <p:cNvSpPr/>
          <p:nvPr/>
        </p:nvSpPr>
        <p:spPr>
          <a:xfrm>
            <a:off x="334620" y="2458229"/>
            <a:ext cx="3813190" cy="6263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C4A54-EDED-49BF-99F0-A29198FA0474}"/>
              </a:ext>
            </a:extLst>
          </p:cNvPr>
          <p:cNvSpPr txBox="1"/>
          <p:nvPr/>
        </p:nvSpPr>
        <p:spPr>
          <a:xfrm>
            <a:off x="278634" y="2486709"/>
            <a:ext cx="294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 Приобретение оборотных активов и пополнение оборотных средств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46530B-9EB5-4460-BA30-A4DDDF6FF430}"/>
              </a:ext>
            </a:extLst>
          </p:cNvPr>
          <p:cNvSpPr txBox="1"/>
          <p:nvPr/>
        </p:nvSpPr>
        <p:spPr>
          <a:xfrm>
            <a:off x="3536297" y="2579744"/>
            <a:ext cx="709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835CBD8-B8A3-467A-BFCC-6E02DE614A89}"/>
              </a:ext>
            </a:extLst>
          </p:cNvPr>
          <p:cNvSpPr/>
          <p:nvPr/>
        </p:nvSpPr>
        <p:spPr>
          <a:xfrm>
            <a:off x="353281" y="4150787"/>
            <a:ext cx="3801933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A1086C-CF70-4368-887E-B1538024CB20}"/>
              </a:ext>
            </a:extLst>
          </p:cNvPr>
          <p:cNvSpPr txBox="1"/>
          <p:nvPr/>
        </p:nvSpPr>
        <p:spPr>
          <a:xfrm>
            <a:off x="343288" y="4162829"/>
            <a:ext cx="305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На приобретение основных средств, производственного оборудования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8EF19B-99C6-4559-A9F3-672B73CDF4A5}"/>
              </a:ext>
            </a:extLst>
          </p:cNvPr>
          <p:cNvSpPr txBox="1"/>
          <p:nvPr/>
        </p:nvSpPr>
        <p:spPr>
          <a:xfrm>
            <a:off x="3554946" y="4219136"/>
            <a:ext cx="76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321228-E67A-4B16-A3C0-6646DD0AE1C9}"/>
              </a:ext>
            </a:extLst>
          </p:cNvPr>
          <p:cNvSpPr/>
          <p:nvPr/>
        </p:nvSpPr>
        <p:spPr>
          <a:xfrm>
            <a:off x="353281" y="5336424"/>
            <a:ext cx="3801933" cy="9241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39F4FB-527C-4A4E-BA2C-D1B3229CE579}"/>
              </a:ext>
            </a:extLst>
          </p:cNvPr>
          <p:cNvSpPr txBox="1"/>
          <p:nvPr/>
        </p:nvSpPr>
        <p:spPr>
          <a:xfrm>
            <a:off x="343288" y="5353026"/>
            <a:ext cx="3612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</a:rPr>
              <a:t>Для участников программы «Производительность труда» и резидентов ТОР на приобретение основных средств, производственного оборудования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D9A0A5-FC7D-4FAE-A6D8-C00402C0082C}"/>
              </a:ext>
            </a:extLst>
          </p:cNvPr>
          <p:cNvSpPr txBox="1"/>
          <p:nvPr/>
        </p:nvSpPr>
        <p:spPr>
          <a:xfrm>
            <a:off x="3592270" y="5845452"/>
            <a:ext cx="670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B3ECBD4-5206-4CBF-9919-68354C3487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327406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90ECEA2-3BD9-4402-B924-A380E74456DE}"/>
              </a:ext>
            </a:extLst>
          </p:cNvPr>
          <p:cNvSpPr/>
          <p:nvPr/>
        </p:nvSpPr>
        <p:spPr>
          <a:xfrm>
            <a:off x="371943" y="4723758"/>
            <a:ext cx="3783271" cy="6126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1BD5E9-3193-493F-A9F7-BC83B325706D}"/>
              </a:ext>
            </a:extLst>
          </p:cNvPr>
          <p:cNvSpPr txBox="1"/>
          <p:nvPr/>
        </p:nvSpPr>
        <p:spPr>
          <a:xfrm>
            <a:off x="352619" y="4646482"/>
            <a:ext cx="38025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</a:rPr>
              <a:t>Для предприятий ОПК на приобретение основных средств, производственного оборудования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8530B4-6A6A-4DF5-9F8D-60F508EB459E}"/>
              </a:ext>
            </a:extLst>
          </p:cNvPr>
          <p:cNvSpPr txBox="1"/>
          <p:nvPr/>
        </p:nvSpPr>
        <p:spPr>
          <a:xfrm>
            <a:off x="3676255" y="4815759"/>
            <a:ext cx="53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02B98-79DD-1205-D01D-CF066170D1F0}"/>
              </a:ext>
            </a:extLst>
          </p:cNvPr>
          <p:cNvSpPr txBox="1"/>
          <p:nvPr/>
        </p:nvSpPr>
        <p:spPr>
          <a:xfrm>
            <a:off x="8114446" y="5737379"/>
            <a:ext cx="2199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Обеспечение: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- банковская гарантия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.</a:t>
            </a:r>
            <a:endParaRPr lang="ru-RU" sz="1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08E842-F89E-D0BF-009B-7870C44031D7}"/>
              </a:ext>
            </a:extLst>
          </p:cNvPr>
          <p:cNvSpPr/>
          <p:nvPr/>
        </p:nvSpPr>
        <p:spPr>
          <a:xfrm>
            <a:off x="334620" y="1931390"/>
            <a:ext cx="381319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E3914-C1DA-EC32-3507-1ABB9991C3F6}"/>
              </a:ext>
            </a:extLst>
          </p:cNvPr>
          <p:cNvSpPr txBox="1"/>
          <p:nvPr/>
        </p:nvSpPr>
        <p:spPr>
          <a:xfrm>
            <a:off x="314039" y="1936738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F82819-DDDD-0AE2-14AE-630ACAB81A5D}"/>
              </a:ext>
            </a:extLst>
          </p:cNvPr>
          <p:cNvSpPr txBox="1"/>
          <p:nvPr/>
        </p:nvSpPr>
        <p:spPr>
          <a:xfrm>
            <a:off x="1384655" y="1992945"/>
            <a:ext cx="958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5 - 30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DC0886-2B9B-4422-4D4F-D6A38D45304D}"/>
              </a:ext>
            </a:extLst>
          </p:cNvPr>
          <p:cNvSpPr txBox="1"/>
          <p:nvPr/>
        </p:nvSpPr>
        <p:spPr>
          <a:xfrm>
            <a:off x="2233084" y="1928672"/>
            <a:ext cx="82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65E0C-875D-25D6-618C-355E3380EBC9}"/>
              </a:ext>
            </a:extLst>
          </p:cNvPr>
          <p:cNvSpPr txBox="1"/>
          <p:nvPr/>
        </p:nvSpPr>
        <p:spPr>
          <a:xfrm>
            <a:off x="2818385" y="1979961"/>
            <a:ext cx="1343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до 2-х лет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BC2610D-3E01-6827-42B8-DB1B6F1859CE}"/>
              </a:ext>
            </a:extLst>
          </p:cNvPr>
          <p:cNvSpPr/>
          <p:nvPr/>
        </p:nvSpPr>
        <p:spPr>
          <a:xfrm>
            <a:off x="353281" y="3612373"/>
            <a:ext cx="379453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4349E2-7F17-9D39-4B0A-27F39C18A83F}"/>
              </a:ext>
            </a:extLst>
          </p:cNvPr>
          <p:cNvSpPr txBox="1"/>
          <p:nvPr/>
        </p:nvSpPr>
        <p:spPr>
          <a:xfrm>
            <a:off x="362609" y="1539420"/>
            <a:ext cx="366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«Снижение издержек». Вариант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69F6CD-6598-A492-1D79-E4A179625FF3}"/>
              </a:ext>
            </a:extLst>
          </p:cNvPr>
          <p:cNvSpPr txBox="1"/>
          <p:nvPr/>
        </p:nvSpPr>
        <p:spPr>
          <a:xfrm>
            <a:off x="371939" y="3222265"/>
            <a:ext cx="368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«Снижение издержек». Вариант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115175-8BBE-D3CA-5424-5F456FC4A3D8}"/>
              </a:ext>
            </a:extLst>
          </p:cNvPr>
          <p:cNvSpPr txBox="1"/>
          <p:nvPr/>
        </p:nvSpPr>
        <p:spPr>
          <a:xfrm>
            <a:off x="371281" y="3600331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A5C8A-B449-0728-18C8-5AB859E96C46}"/>
              </a:ext>
            </a:extLst>
          </p:cNvPr>
          <p:cNvSpPr txBox="1"/>
          <p:nvPr/>
        </p:nvSpPr>
        <p:spPr>
          <a:xfrm>
            <a:off x="1272681" y="3666840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5 - 30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06C202-BA7B-1641-6882-FDD726F507D9}"/>
              </a:ext>
            </a:extLst>
          </p:cNvPr>
          <p:cNvSpPr txBox="1"/>
          <p:nvPr/>
        </p:nvSpPr>
        <p:spPr>
          <a:xfrm>
            <a:off x="2266688" y="3612373"/>
            <a:ext cx="82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787770-E5FC-EB06-6AB4-CB0AEEF738DE}"/>
              </a:ext>
            </a:extLst>
          </p:cNvPr>
          <p:cNvSpPr txBox="1"/>
          <p:nvPr/>
        </p:nvSpPr>
        <p:spPr>
          <a:xfrm>
            <a:off x="2743843" y="3642164"/>
            <a:ext cx="1460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до 5-ти лет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C441114-0669-392E-CFB7-5E59643A34E2}"/>
              </a:ext>
            </a:extLst>
          </p:cNvPr>
          <p:cNvSpPr/>
          <p:nvPr/>
        </p:nvSpPr>
        <p:spPr>
          <a:xfrm>
            <a:off x="4163289" y="2461333"/>
            <a:ext cx="3808207" cy="6263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0357BE9-78B0-F57C-7EF0-44BD5DD4AF56}"/>
              </a:ext>
            </a:extLst>
          </p:cNvPr>
          <p:cNvSpPr txBox="1"/>
          <p:nvPr/>
        </p:nvSpPr>
        <p:spPr>
          <a:xfrm>
            <a:off x="4116634" y="2489813"/>
            <a:ext cx="294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 Приобретение оборотных активов и пополнение оборотных средств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B29FF4-9BC9-AA2E-AE94-91D785D458F0}"/>
              </a:ext>
            </a:extLst>
          </p:cNvPr>
          <p:cNvSpPr txBox="1"/>
          <p:nvPr/>
        </p:nvSpPr>
        <p:spPr>
          <a:xfrm>
            <a:off x="7258269" y="2582848"/>
            <a:ext cx="70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6CD01F2-9384-196F-2AFB-DF9E84C5A8D0}"/>
              </a:ext>
            </a:extLst>
          </p:cNvPr>
          <p:cNvSpPr/>
          <p:nvPr/>
        </p:nvSpPr>
        <p:spPr>
          <a:xfrm>
            <a:off x="4163289" y="1925163"/>
            <a:ext cx="3808207" cy="523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611246-7A6D-B4A1-2440-139FF01336C9}"/>
              </a:ext>
            </a:extLst>
          </p:cNvPr>
          <p:cNvSpPr txBox="1"/>
          <p:nvPr/>
        </p:nvSpPr>
        <p:spPr>
          <a:xfrm>
            <a:off x="4170701" y="1939842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BF89FB-12A2-7237-00A9-ECB1A15899F7}"/>
              </a:ext>
            </a:extLst>
          </p:cNvPr>
          <p:cNvSpPr txBox="1"/>
          <p:nvPr/>
        </p:nvSpPr>
        <p:spPr>
          <a:xfrm>
            <a:off x="5250596" y="1996049"/>
            <a:ext cx="935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5 - 30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4DB3195-DDBB-21CF-E57B-10559E196EE3}"/>
              </a:ext>
            </a:extLst>
          </p:cNvPr>
          <p:cNvSpPr txBox="1"/>
          <p:nvPr/>
        </p:nvSpPr>
        <p:spPr>
          <a:xfrm>
            <a:off x="6108404" y="1931776"/>
            <a:ext cx="82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2DC6D10-5DD8-DC90-15DC-B9DABF9C13EC}"/>
              </a:ext>
            </a:extLst>
          </p:cNvPr>
          <p:cNvSpPr txBox="1"/>
          <p:nvPr/>
        </p:nvSpPr>
        <p:spPr>
          <a:xfrm>
            <a:off x="6621672" y="1983065"/>
            <a:ext cx="1387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до 2-х лет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1A5509-D15A-CDBD-A6F1-E41EC790A2E6}"/>
              </a:ext>
            </a:extLst>
          </p:cNvPr>
          <p:cNvSpPr txBox="1"/>
          <p:nvPr/>
        </p:nvSpPr>
        <p:spPr>
          <a:xfrm>
            <a:off x="4119900" y="1551855"/>
            <a:ext cx="420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«Комплектующие изделия». Вариант 1 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D1DC7EE-F29A-2408-73BA-E147CA5B32CD}"/>
              </a:ext>
            </a:extLst>
          </p:cNvPr>
          <p:cNvSpPr/>
          <p:nvPr/>
        </p:nvSpPr>
        <p:spPr>
          <a:xfrm>
            <a:off x="4163284" y="4153891"/>
            <a:ext cx="3798841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35AAB8D-9BF3-2989-3ECF-9C16A77A0CDC}"/>
              </a:ext>
            </a:extLst>
          </p:cNvPr>
          <p:cNvSpPr txBox="1"/>
          <p:nvPr/>
        </p:nvSpPr>
        <p:spPr>
          <a:xfrm>
            <a:off x="4171953" y="4165933"/>
            <a:ext cx="305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На приобретение основных средств, производственного оборудования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F386C8B-36E2-144B-4365-8537AD7976DB}"/>
              </a:ext>
            </a:extLst>
          </p:cNvPr>
          <p:cNvSpPr/>
          <p:nvPr/>
        </p:nvSpPr>
        <p:spPr>
          <a:xfrm>
            <a:off x="4153953" y="3606146"/>
            <a:ext cx="3813190" cy="523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AA3181-A849-B0C1-649E-EA3FADF6443F}"/>
              </a:ext>
            </a:extLst>
          </p:cNvPr>
          <p:cNvSpPr txBox="1"/>
          <p:nvPr/>
        </p:nvSpPr>
        <p:spPr>
          <a:xfrm>
            <a:off x="4162622" y="3603435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D31189-29E5-88AD-CE34-B9D148D10A1C}"/>
              </a:ext>
            </a:extLst>
          </p:cNvPr>
          <p:cNvSpPr txBox="1"/>
          <p:nvPr/>
        </p:nvSpPr>
        <p:spPr>
          <a:xfrm>
            <a:off x="5175995" y="3669944"/>
            <a:ext cx="932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5 - 30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452B1BC-BC17-4EFD-BFEE-205675102F91}"/>
              </a:ext>
            </a:extLst>
          </p:cNvPr>
          <p:cNvSpPr txBox="1"/>
          <p:nvPr/>
        </p:nvSpPr>
        <p:spPr>
          <a:xfrm>
            <a:off x="6104684" y="3615477"/>
            <a:ext cx="82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C8105ED-8D8A-B4B0-B8D0-1DC9B8AF5B4E}"/>
              </a:ext>
            </a:extLst>
          </p:cNvPr>
          <p:cNvSpPr txBox="1"/>
          <p:nvPr/>
        </p:nvSpPr>
        <p:spPr>
          <a:xfrm>
            <a:off x="6687741" y="3645268"/>
            <a:ext cx="137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до 3-х лет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6217714-C12D-7020-6101-4E6C043948A4}"/>
              </a:ext>
            </a:extLst>
          </p:cNvPr>
          <p:cNvSpPr txBox="1"/>
          <p:nvPr/>
        </p:nvSpPr>
        <p:spPr>
          <a:xfrm>
            <a:off x="7258269" y="4219136"/>
            <a:ext cx="76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81B9A2A5-9E6C-BAAD-1E67-5002574EC23A}"/>
              </a:ext>
            </a:extLst>
          </p:cNvPr>
          <p:cNvSpPr/>
          <p:nvPr/>
        </p:nvSpPr>
        <p:spPr>
          <a:xfrm>
            <a:off x="7973290" y="4125284"/>
            <a:ext cx="3817487" cy="5514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F9CB264-12F0-1BF8-AE5B-60E3F6DB8624}"/>
              </a:ext>
            </a:extLst>
          </p:cNvPr>
          <p:cNvSpPr txBox="1"/>
          <p:nvPr/>
        </p:nvSpPr>
        <p:spPr>
          <a:xfrm>
            <a:off x="7982621" y="4153763"/>
            <a:ext cx="3083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На приобретение основных средств, производственного оборудования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90FD143-41DF-65C7-55C2-AFAADC97BCE8}"/>
              </a:ext>
            </a:extLst>
          </p:cNvPr>
          <p:cNvSpPr txBox="1"/>
          <p:nvPr/>
        </p:nvSpPr>
        <p:spPr>
          <a:xfrm>
            <a:off x="11096252" y="4246798"/>
            <a:ext cx="70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F8030FF0-8D43-EF86-A013-08263081CE87}"/>
              </a:ext>
            </a:extLst>
          </p:cNvPr>
          <p:cNvSpPr/>
          <p:nvPr/>
        </p:nvSpPr>
        <p:spPr>
          <a:xfrm>
            <a:off x="7973290" y="3607775"/>
            <a:ext cx="3826827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2D36C12-2676-55E1-F4C1-94B7F8DA2A32}"/>
              </a:ext>
            </a:extLst>
          </p:cNvPr>
          <p:cNvSpPr txBox="1"/>
          <p:nvPr/>
        </p:nvSpPr>
        <p:spPr>
          <a:xfrm>
            <a:off x="7971371" y="3603792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F26DCDB-FCC4-AB2D-9B30-7FEFA3AA11C3}"/>
              </a:ext>
            </a:extLst>
          </p:cNvPr>
          <p:cNvSpPr txBox="1"/>
          <p:nvPr/>
        </p:nvSpPr>
        <p:spPr>
          <a:xfrm>
            <a:off x="9060647" y="3659999"/>
            <a:ext cx="825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5 - 50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2C1AF0A-771F-001C-0E91-477E544AC547}"/>
              </a:ext>
            </a:extLst>
          </p:cNvPr>
          <p:cNvSpPr txBox="1"/>
          <p:nvPr/>
        </p:nvSpPr>
        <p:spPr>
          <a:xfrm>
            <a:off x="9871750" y="3595726"/>
            <a:ext cx="82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3BB7B80-EC3D-AB0B-19DD-B590DFB59A9F}"/>
              </a:ext>
            </a:extLst>
          </p:cNvPr>
          <p:cNvSpPr txBox="1"/>
          <p:nvPr/>
        </p:nvSpPr>
        <p:spPr>
          <a:xfrm>
            <a:off x="10506941" y="3647015"/>
            <a:ext cx="1302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до 3-х лет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0F8A94B-1F33-486B-885C-B7A3E3F9DFED}"/>
              </a:ext>
            </a:extLst>
          </p:cNvPr>
          <p:cNvSpPr txBox="1"/>
          <p:nvPr/>
        </p:nvSpPr>
        <p:spPr>
          <a:xfrm>
            <a:off x="8723315" y="3227753"/>
            <a:ext cx="2340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«Проекты развития»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D37C9CD-D2BD-6492-6409-FE5E35AF3D79}"/>
              </a:ext>
            </a:extLst>
          </p:cNvPr>
          <p:cNvSpPr txBox="1"/>
          <p:nvPr/>
        </p:nvSpPr>
        <p:spPr>
          <a:xfrm>
            <a:off x="4069079" y="3206410"/>
            <a:ext cx="4095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«Комплектующие изделия». Вариант 2 </a:t>
            </a:r>
          </a:p>
        </p:txBody>
      </p:sp>
    </p:spTree>
    <p:extLst>
      <p:ext uri="{BB962C8B-B14F-4D97-AF65-F5344CB8AC3E}">
        <p14:creationId xmlns:p14="http://schemas.microsoft.com/office/powerpoint/2010/main" val="33942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BA675-AC6C-4D10-B9FB-F606D234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44" y="195686"/>
            <a:ext cx="7642932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Совместные займы с РФРП РО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4528B6-B837-4961-A27A-1200EC384CD5}"/>
              </a:ext>
            </a:extLst>
          </p:cNvPr>
          <p:cNvSpPr/>
          <p:nvPr/>
        </p:nvSpPr>
        <p:spPr>
          <a:xfrm>
            <a:off x="1025089" y="1944203"/>
            <a:ext cx="10422384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558D1-A0D5-4E94-9A6A-5CA1A1AE882A}"/>
              </a:ext>
            </a:extLst>
          </p:cNvPr>
          <p:cNvSpPr txBox="1"/>
          <p:nvPr/>
        </p:nvSpPr>
        <p:spPr>
          <a:xfrm>
            <a:off x="5339634" y="1970833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9EA32-02FA-4507-9519-17F5E8444958}"/>
              </a:ext>
            </a:extLst>
          </p:cNvPr>
          <p:cNvSpPr txBox="1"/>
          <p:nvPr/>
        </p:nvSpPr>
        <p:spPr>
          <a:xfrm>
            <a:off x="7558801" y="1970838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Процентная ставка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5F17D4-21FE-4B16-A5E9-5E89FF1368AC}"/>
              </a:ext>
            </a:extLst>
          </p:cNvPr>
          <p:cNvSpPr txBox="1"/>
          <p:nvPr/>
        </p:nvSpPr>
        <p:spPr>
          <a:xfrm>
            <a:off x="9618670" y="2046020"/>
            <a:ext cx="124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684062-C584-4A49-B12C-9C93C621F04F}"/>
              </a:ext>
            </a:extLst>
          </p:cNvPr>
          <p:cNvSpPr/>
          <p:nvPr/>
        </p:nvSpPr>
        <p:spPr>
          <a:xfrm>
            <a:off x="1025089" y="2485744"/>
            <a:ext cx="10422384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C4A54-EDED-49BF-99F0-A29198FA0474}"/>
              </a:ext>
            </a:extLst>
          </p:cNvPr>
          <p:cNvSpPr txBox="1"/>
          <p:nvPr/>
        </p:nvSpPr>
        <p:spPr>
          <a:xfrm>
            <a:off x="1504482" y="2611272"/>
            <a:ext cx="3835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Проекты развития с РФРП РО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9F2687-5910-43C2-9F9B-0D73970F7E27}"/>
              </a:ext>
            </a:extLst>
          </p:cNvPr>
          <p:cNvSpPr txBox="1"/>
          <p:nvPr/>
        </p:nvSpPr>
        <p:spPr>
          <a:xfrm>
            <a:off x="5376623" y="2546766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20 - 200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46530B-9EB5-4460-BA30-A4DDDF6FF430}"/>
              </a:ext>
            </a:extLst>
          </p:cNvPr>
          <p:cNvSpPr txBox="1"/>
          <p:nvPr/>
        </p:nvSpPr>
        <p:spPr>
          <a:xfrm>
            <a:off x="8227295" y="2530128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698EBA-9C06-48B0-91B4-39C6BB4E8661}"/>
              </a:ext>
            </a:extLst>
          </p:cNvPr>
          <p:cNvSpPr txBox="1"/>
          <p:nvPr/>
        </p:nvSpPr>
        <p:spPr>
          <a:xfrm>
            <a:off x="9497343" y="2529012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835CBD8-B8A3-467A-BFCC-6E02DE614A89}"/>
              </a:ext>
            </a:extLst>
          </p:cNvPr>
          <p:cNvSpPr/>
          <p:nvPr/>
        </p:nvSpPr>
        <p:spPr>
          <a:xfrm>
            <a:off x="1025088" y="3035037"/>
            <a:ext cx="10422384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A1086C-CF70-4368-887E-B1538024CB20}"/>
              </a:ext>
            </a:extLst>
          </p:cNvPr>
          <p:cNvSpPr txBox="1"/>
          <p:nvPr/>
        </p:nvSpPr>
        <p:spPr>
          <a:xfrm>
            <a:off x="1504482" y="3143745"/>
            <a:ext cx="3876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Комплектующие изделия с РФРП РО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94B999-B51A-4D57-A646-A0FFC717D2A9}"/>
              </a:ext>
            </a:extLst>
          </p:cNvPr>
          <p:cNvSpPr txBox="1"/>
          <p:nvPr/>
        </p:nvSpPr>
        <p:spPr>
          <a:xfrm>
            <a:off x="5376623" y="3079427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20 - 200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8EF19B-99C6-4559-A9F3-672B73CDF4A5}"/>
              </a:ext>
            </a:extLst>
          </p:cNvPr>
          <p:cNvSpPr txBox="1"/>
          <p:nvPr/>
        </p:nvSpPr>
        <p:spPr>
          <a:xfrm>
            <a:off x="6958327" y="3108323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797E9FD-20A8-4756-9DB8-CB2ECB729DD9}"/>
              </a:ext>
            </a:extLst>
          </p:cNvPr>
          <p:cNvSpPr/>
          <p:nvPr/>
        </p:nvSpPr>
        <p:spPr>
          <a:xfrm>
            <a:off x="1029529" y="3584311"/>
            <a:ext cx="10422384" cy="501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0E8CDA-33CE-4980-AF51-DC44B04E9AEA}"/>
              </a:ext>
            </a:extLst>
          </p:cNvPr>
          <p:cNvSpPr txBox="1"/>
          <p:nvPr/>
        </p:nvSpPr>
        <p:spPr>
          <a:xfrm>
            <a:off x="1504482" y="3674606"/>
            <a:ext cx="4110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Производительность труда с РФРП РО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CBC7ED-F1EA-47B3-BF0C-5BF6C3816E19}"/>
              </a:ext>
            </a:extLst>
          </p:cNvPr>
          <p:cNvSpPr txBox="1"/>
          <p:nvPr/>
        </p:nvSpPr>
        <p:spPr>
          <a:xfrm>
            <a:off x="6958327" y="3652854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B3ECBD4-5206-4CBF-9919-68354C3487C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327406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90ECEA2-3BD9-4402-B924-A380E74456DE}"/>
              </a:ext>
            </a:extLst>
          </p:cNvPr>
          <p:cNvSpPr/>
          <p:nvPr/>
        </p:nvSpPr>
        <p:spPr>
          <a:xfrm>
            <a:off x="1025084" y="4112222"/>
            <a:ext cx="10422383" cy="501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3C9ADB-EA37-4FED-A6C1-8E40A5D86DEE}"/>
              </a:ext>
            </a:extLst>
          </p:cNvPr>
          <p:cNvSpPr txBox="1"/>
          <p:nvPr/>
        </p:nvSpPr>
        <p:spPr>
          <a:xfrm>
            <a:off x="5375132" y="3649914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20 - 200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1BD5E9-3193-493F-A9F7-BC83B325706D}"/>
              </a:ext>
            </a:extLst>
          </p:cNvPr>
          <p:cNvSpPr txBox="1"/>
          <p:nvPr/>
        </p:nvSpPr>
        <p:spPr>
          <a:xfrm>
            <a:off x="1501513" y="4214559"/>
            <a:ext cx="3802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Проекты Лесной промышленности с РФРП РО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198958-1BF6-44B4-971C-984F03660D68}"/>
              </a:ext>
            </a:extLst>
          </p:cNvPr>
          <p:cNvSpPr txBox="1"/>
          <p:nvPr/>
        </p:nvSpPr>
        <p:spPr>
          <a:xfrm>
            <a:off x="5389935" y="4150169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20 - 100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8530B4-6A6A-4DF5-9F8D-60F508EB459E}"/>
              </a:ext>
            </a:extLst>
          </p:cNvPr>
          <p:cNvSpPr txBox="1"/>
          <p:nvPr/>
        </p:nvSpPr>
        <p:spPr>
          <a:xfrm>
            <a:off x="8252107" y="4110686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5%**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D497EF-E7EC-40A5-B0E8-DC88DBE38A29}"/>
              </a:ext>
            </a:extLst>
          </p:cNvPr>
          <p:cNvSpPr txBox="1"/>
          <p:nvPr/>
        </p:nvSpPr>
        <p:spPr>
          <a:xfrm>
            <a:off x="8223395" y="3052796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B9074E-73FE-40B4-9899-B8401009F019}"/>
              </a:ext>
            </a:extLst>
          </p:cNvPr>
          <p:cNvSpPr txBox="1"/>
          <p:nvPr/>
        </p:nvSpPr>
        <p:spPr>
          <a:xfrm>
            <a:off x="9518054" y="3097292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F399AD-6266-42A7-89C8-A6F3775246E3}"/>
              </a:ext>
            </a:extLst>
          </p:cNvPr>
          <p:cNvSpPr txBox="1"/>
          <p:nvPr/>
        </p:nvSpPr>
        <p:spPr>
          <a:xfrm>
            <a:off x="9506220" y="3628156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5486929-C43F-45EB-9570-9A81867D355B}"/>
              </a:ext>
            </a:extLst>
          </p:cNvPr>
          <p:cNvSpPr txBox="1"/>
          <p:nvPr/>
        </p:nvSpPr>
        <p:spPr>
          <a:xfrm>
            <a:off x="9506220" y="4152882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 ≤ 3 года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AC6082-273D-4585-A1B4-D3E181CD16F9}"/>
              </a:ext>
            </a:extLst>
          </p:cNvPr>
          <p:cNvSpPr txBox="1"/>
          <p:nvPr/>
        </p:nvSpPr>
        <p:spPr>
          <a:xfrm>
            <a:off x="1744210" y="4727181"/>
            <a:ext cx="77356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i="0" dirty="0">
                <a:solidFill>
                  <a:srgbClr val="092332"/>
                </a:solidFill>
                <a:effectLst/>
              </a:rPr>
              <a:t>*Ставки могут быть снижены при закупке отечественного оборудования или отечественного ПО (для цифровизации), а также при использовании банковской гарантии, гарантии от ВЭБ.РФ, Корпорации МСП</a:t>
            </a:r>
          </a:p>
          <a:p>
            <a:r>
              <a:rPr lang="ru-RU" sz="1000" b="0" i="0" dirty="0">
                <a:solidFill>
                  <a:srgbClr val="092332"/>
                </a:solidFill>
                <a:effectLst/>
              </a:rPr>
              <a:t>**Ставки могут быть снижены при закупке отечественного оборудования, а также при использовании банковской гарантии или гарантии Корпорации МСП</a:t>
            </a:r>
            <a:endParaRPr lang="ru-RU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794A6-587D-755F-0E77-159E84FF464E}"/>
              </a:ext>
            </a:extLst>
          </p:cNvPr>
          <p:cNvSpPr txBox="1"/>
          <p:nvPr/>
        </p:nvSpPr>
        <p:spPr>
          <a:xfrm>
            <a:off x="8232273" y="3587466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9E7F8-C927-76D8-6811-403B6747FD1F}"/>
              </a:ext>
            </a:extLst>
          </p:cNvPr>
          <p:cNvSpPr txBox="1"/>
          <p:nvPr/>
        </p:nvSpPr>
        <p:spPr>
          <a:xfrm>
            <a:off x="6977380" y="2552160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885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90ECEA2-3BD9-4402-B924-A380E74456DE}"/>
              </a:ext>
            </a:extLst>
          </p:cNvPr>
          <p:cNvSpPr/>
          <p:nvPr/>
        </p:nvSpPr>
        <p:spPr>
          <a:xfrm>
            <a:off x="1204020" y="2873848"/>
            <a:ext cx="10422383" cy="3940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BA675-AC6C-4D10-B9FB-F606D234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177" y="482678"/>
            <a:ext cx="7081421" cy="73962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Федеральные программы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4528B6-B837-4961-A27A-1200EC384CD5}"/>
              </a:ext>
            </a:extLst>
          </p:cNvPr>
          <p:cNvSpPr/>
          <p:nvPr/>
        </p:nvSpPr>
        <p:spPr>
          <a:xfrm>
            <a:off x="1200320" y="1450724"/>
            <a:ext cx="10422384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558D1-A0D5-4E94-9A6A-5CA1A1AE882A}"/>
              </a:ext>
            </a:extLst>
          </p:cNvPr>
          <p:cNvSpPr txBox="1"/>
          <p:nvPr/>
        </p:nvSpPr>
        <p:spPr>
          <a:xfrm>
            <a:off x="5384665" y="1440557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Сумма займа, млн.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9EA32-02FA-4507-9519-17F5E8444958}"/>
              </a:ext>
            </a:extLst>
          </p:cNvPr>
          <p:cNvSpPr txBox="1"/>
          <p:nvPr/>
        </p:nvSpPr>
        <p:spPr>
          <a:xfrm>
            <a:off x="7923419" y="1450724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Процентная ставка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5F17D4-21FE-4B16-A5E9-5E89FF1368AC}"/>
              </a:ext>
            </a:extLst>
          </p:cNvPr>
          <p:cNvSpPr txBox="1"/>
          <p:nvPr/>
        </p:nvSpPr>
        <p:spPr>
          <a:xfrm>
            <a:off x="10381306" y="1552269"/>
            <a:ext cx="124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Срок займа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684062-C584-4A49-B12C-9C93C621F04F}"/>
              </a:ext>
            </a:extLst>
          </p:cNvPr>
          <p:cNvSpPr/>
          <p:nvPr/>
        </p:nvSpPr>
        <p:spPr>
          <a:xfrm>
            <a:off x="1201797" y="1990520"/>
            <a:ext cx="10422384" cy="4459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9F2687-5910-43C2-9F9B-0D73970F7E27}"/>
              </a:ext>
            </a:extLst>
          </p:cNvPr>
          <p:cNvSpPr txBox="1"/>
          <p:nvPr/>
        </p:nvSpPr>
        <p:spPr>
          <a:xfrm>
            <a:off x="5312289" y="1991337"/>
            <a:ext cx="133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100 - 1000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46530B-9EB5-4460-BA30-A4DDDF6FF430}"/>
              </a:ext>
            </a:extLst>
          </p:cNvPr>
          <p:cNvSpPr txBox="1"/>
          <p:nvPr/>
        </p:nvSpPr>
        <p:spPr>
          <a:xfrm>
            <a:off x="8925911" y="1962297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835CBD8-B8A3-467A-BFCC-6E02DE614A89}"/>
              </a:ext>
            </a:extLst>
          </p:cNvPr>
          <p:cNvSpPr/>
          <p:nvPr/>
        </p:nvSpPr>
        <p:spPr>
          <a:xfrm>
            <a:off x="1209198" y="2454919"/>
            <a:ext cx="10422384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94B999-B51A-4D57-A646-A0FFC717D2A9}"/>
              </a:ext>
            </a:extLst>
          </p:cNvPr>
          <p:cNvSpPr txBox="1"/>
          <p:nvPr/>
        </p:nvSpPr>
        <p:spPr>
          <a:xfrm>
            <a:off x="5295886" y="2414975"/>
            <a:ext cx="135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100 - 1000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8EF19B-99C6-4559-A9F3-672B73CDF4A5}"/>
              </a:ext>
            </a:extLst>
          </p:cNvPr>
          <p:cNvSpPr txBox="1"/>
          <p:nvPr/>
        </p:nvSpPr>
        <p:spPr>
          <a:xfrm>
            <a:off x="7236868" y="2442630"/>
            <a:ext cx="89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CBC7ED-F1EA-47B3-BF0C-5BF6C3816E19}"/>
              </a:ext>
            </a:extLst>
          </p:cNvPr>
          <p:cNvSpPr txBox="1"/>
          <p:nvPr/>
        </p:nvSpPr>
        <p:spPr>
          <a:xfrm>
            <a:off x="7245713" y="2870050"/>
            <a:ext cx="89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B3ECBD4-5206-4CBF-9919-68354C3487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327406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9198958-1BF6-44B4-971C-984F03660D68}"/>
              </a:ext>
            </a:extLst>
          </p:cNvPr>
          <p:cNvSpPr txBox="1"/>
          <p:nvPr/>
        </p:nvSpPr>
        <p:spPr>
          <a:xfrm>
            <a:off x="5352348" y="2856508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50 - 300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79EFFBF-42EB-417F-B1DE-5779EAF6870A}"/>
              </a:ext>
            </a:extLst>
          </p:cNvPr>
          <p:cNvSpPr txBox="1"/>
          <p:nvPr/>
        </p:nvSpPr>
        <p:spPr>
          <a:xfrm>
            <a:off x="1718155" y="2056038"/>
            <a:ext cx="3216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Проекты развития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163483-DFE6-48DC-A581-4F5CA5E97B76}"/>
              </a:ext>
            </a:extLst>
          </p:cNvPr>
          <p:cNvSpPr txBox="1"/>
          <p:nvPr/>
        </p:nvSpPr>
        <p:spPr>
          <a:xfrm>
            <a:off x="1720692" y="2490363"/>
            <a:ext cx="3210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Комплектующие изделия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6248170-B26D-4F08-A763-413E3B1DB798}"/>
              </a:ext>
            </a:extLst>
          </p:cNvPr>
          <p:cNvSpPr txBox="1"/>
          <p:nvPr/>
        </p:nvSpPr>
        <p:spPr>
          <a:xfrm>
            <a:off x="1699493" y="2919265"/>
            <a:ext cx="3018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Производительность труда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15DC544-C791-492C-9037-93D2A8A98C89}"/>
              </a:ext>
            </a:extLst>
          </p:cNvPr>
          <p:cNvSpPr txBox="1"/>
          <p:nvPr/>
        </p:nvSpPr>
        <p:spPr>
          <a:xfrm>
            <a:off x="8962371" y="2374254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63E0DFC-8908-42B9-9EA8-D4102811B478}"/>
              </a:ext>
            </a:extLst>
          </p:cNvPr>
          <p:cNvSpPr txBox="1"/>
          <p:nvPr/>
        </p:nvSpPr>
        <p:spPr>
          <a:xfrm>
            <a:off x="10388707" y="1997344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AD229A0-8109-447A-B75A-60FA795742B8}"/>
              </a:ext>
            </a:extLst>
          </p:cNvPr>
          <p:cNvSpPr txBox="1"/>
          <p:nvPr/>
        </p:nvSpPr>
        <p:spPr>
          <a:xfrm>
            <a:off x="10381306" y="2445414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D14BD0B-AD2F-4BAE-BB8B-7F3403FD9955}"/>
              </a:ext>
            </a:extLst>
          </p:cNvPr>
          <p:cNvSpPr txBox="1"/>
          <p:nvPr/>
        </p:nvSpPr>
        <p:spPr>
          <a:xfrm>
            <a:off x="10379829" y="2860719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B3F30E-EAB7-AAA5-B4F4-E5ADD06023D0}"/>
              </a:ext>
            </a:extLst>
          </p:cNvPr>
          <p:cNvSpPr/>
          <p:nvPr/>
        </p:nvSpPr>
        <p:spPr>
          <a:xfrm>
            <a:off x="1203274" y="3281577"/>
            <a:ext cx="10422384" cy="3940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FF810-3D25-6F8D-5725-3211243DCB6D}"/>
              </a:ext>
            </a:extLst>
          </p:cNvPr>
          <p:cNvSpPr txBox="1"/>
          <p:nvPr/>
        </p:nvSpPr>
        <p:spPr>
          <a:xfrm>
            <a:off x="1730023" y="3326245"/>
            <a:ext cx="2900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Автокомпоненты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8E722-4596-DDA0-FED3-FF9F164CC266}"/>
              </a:ext>
            </a:extLst>
          </p:cNvPr>
          <p:cNvSpPr txBox="1"/>
          <p:nvPr/>
        </p:nvSpPr>
        <p:spPr>
          <a:xfrm>
            <a:off x="5304968" y="3269496"/>
            <a:ext cx="1313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0 - 5000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1FF0B4-E9E1-E62C-B82F-92DCF931C767}"/>
              </a:ext>
            </a:extLst>
          </p:cNvPr>
          <p:cNvSpPr txBox="1"/>
          <p:nvPr/>
        </p:nvSpPr>
        <p:spPr>
          <a:xfrm>
            <a:off x="7245746" y="3276383"/>
            <a:ext cx="902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423737-7F01-6A79-BF45-9A68F74FFCDD}"/>
              </a:ext>
            </a:extLst>
          </p:cNvPr>
          <p:cNvSpPr txBox="1"/>
          <p:nvPr/>
        </p:nvSpPr>
        <p:spPr>
          <a:xfrm>
            <a:off x="10391671" y="3269739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7 лет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94167-4A39-2D8C-38D1-5C7B9533D69E}"/>
              </a:ext>
            </a:extLst>
          </p:cNvPr>
          <p:cNvSpPr txBox="1"/>
          <p:nvPr/>
        </p:nvSpPr>
        <p:spPr>
          <a:xfrm>
            <a:off x="7239537" y="1990849"/>
            <a:ext cx="902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3%*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43E06-4487-7BD4-9345-98EEA220B5FF}"/>
              </a:ext>
            </a:extLst>
          </p:cNvPr>
          <p:cNvSpPr txBox="1"/>
          <p:nvPr/>
        </p:nvSpPr>
        <p:spPr>
          <a:xfrm>
            <a:off x="8953526" y="2786992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223D9-91E2-1D3B-AE35-6DC673A13ABB}"/>
              </a:ext>
            </a:extLst>
          </p:cNvPr>
          <p:cNvSpPr txBox="1"/>
          <p:nvPr/>
        </p:nvSpPr>
        <p:spPr>
          <a:xfrm>
            <a:off x="8945638" y="3197333"/>
            <a:ext cx="124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базовая ставка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3A62D1D-0C5F-1495-B045-42E4C51FCAE9}"/>
              </a:ext>
            </a:extLst>
          </p:cNvPr>
          <p:cNvSpPr/>
          <p:nvPr/>
        </p:nvSpPr>
        <p:spPr>
          <a:xfrm>
            <a:off x="1201465" y="4108007"/>
            <a:ext cx="10422382" cy="41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84AC72-DA0D-3C08-4BF0-03C23F676C0E}"/>
              </a:ext>
            </a:extLst>
          </p:cNvPr>
          <p:cNvSpPr txBox="1"/>
          <p:nvPr/>
        </p:nvSpPr>
        <p:spPr>
          <a:xfrm>
            <a:off x="1703036" y="4165537"/>
            <a:ext cx="3441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Маркировка товаров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687F12-2E66-7E76-B80C-B2C7079DAE7B}"/>
              </a:ext>
            </a:extLst>
          </p:cNvPr>
          <p:cNvSpPr txBox="1"/>
          <p:nvPr/>
        </p:nvSpPr>
        <p:spPr>
          <a:xfrm>
            <a:off x="5413023" y="4110609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 – 50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BE47CF-C114-5B56-ACCB-DC56C00D22F7}"/>
              </a:ext>
            </a:extLst>
          </p:cNvPr>
          <p:cNvSpPr txBox="1"/>
          <p:nvPr/>
        </p:nvSpPr>
        <p:spPr>
          <a:xfrm>
            <a:off x="8972224" y="4105238"/>
            <a:ext cx="89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A44A95-5413-2731-C652-2B21B8481EE3}"/>
              </a:ext>
            </a:extLst>
          </p:cNvPr>
          <p:cNvSpPr txBox="1"/>
          <p:nvPr/>
        </p:nvSpPr>
        <p:spPr>
          <a:xfrm>
            <a:off x="10438326" y="4093931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2 года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C9DC4A8-7C92-72E3-3FA3-BD978C417E7A}"/>
              </a:ext>
            </a:extLst>
          </p:cNvPr>
          <p:cNvSpPr/>
          <p:nvPr/>
        </p:nvSpPr>
        <p:spPr>
          <a:xfrm>
            <a:off x="1201467" y="4543100"/>
            <a:ext cx="10422384" cy="3940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66A0BE-8B38-A29E-C617-84CB7D817057}"/>
              </a:ext>
            </a:extLst>
          </p:cNvPr>
          <p:cNvSpPr txBox="1"/>
          <p:nvPr/>
        </p:nvSpPr>
        <p:spPr>
          <a:xfrm>
            <a:off x="1692697" y="4548925"/>
            <a:ext cx="4110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Формирование компонентной и ресурсной базы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7BB5CD1-1569-B14F-7F36-EF6F842E8A12}"/>
              </a:ext>
            </a:extLst>
          </p:cNvPr>
          <p:cNvSpPr txBox="1"/>
          <p:nvPr/>
        </p:nvSpPr>
        <p:spPr>
          <a:xfrm>
            <a:off x="5441320" y="4534875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10 – 500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66940F-B4B2-E45F-32EB-57344139E9D6}"/>
              </a:ext>
            </a:extLst>
          </p:cNvPr>
          <p:cNvSpPr txBox="1"/>
          <p:nvPr/>
        </p:nvSpPr>
        <p:spPr>
          <a:xfrm>
            <a:off x="8996859" y="4547926"/>
            <a:ext cx="89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7%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353B3C4-EC32-E81C-B1F4-27541DC92E6B}"/>
              </a:ext>
            </a:extLst>
          </p:cNvPr>
          <p:cNvSpPr txBox="1"/>
          <p:nvPr/>
        </p:nvSpPr>
        <p:spPr>
          <a:xfrm>
            <a:off x="10455526" y="4546152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3 года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E9F13EB-A1CA-B5FA-8D60-679ECC517F1B}"/>
              </a:ext>
            </a:extLst>
          </p:cNvPr>
          <p:cNvSpPr/>
          <p:nvPr/>
        </p:nvSpPr>
        <p:spPr>
          <a:xfrm>
            <a:off x="1201465" y="3696683"/>
            <a:ext cx="10422384" cy="3940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B3C33EA-5CEF-083A-6874-2116A70346DB}"/>
              </a:ext>
            </a:extLst>
          </p:cNvPr>
          <p:cNvSpPr txBox="1"/>
          <p:nvPr/>
        </p:nvSpPr>
        <p:spPr>
          <a:xfrm>
            <a:off x="1714869" y="3737576"/>
            <a:ext cx="2900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Лизинг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704316-F089-6068-08B1-8D65EA1F2938}"/>
              </a:ext>
            </a:extLst>
          </p:cNvPr>
          <p:cNvSpPr txBox="1"/>
          <p:nvPr/>
        </p:nvSpPr>
        <p:spPr>
          <a:xfrm>
            <a:off x="5484400" y="3683202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 – 500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48616C-FDFF-A216-B0F5-5E6D0FE04199}"/>
              </a:ext>
            </a:extLst>
          </p:cNvPr>
          <p:cNvSpPr txBox="1"/>
          <p:nvPr/>
        </p:nvSpPr>
        <p:spPr>
          <a:xfrm>
            <a:off x="8968395" y="3683346"/>
            <a:ext cx="1734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46DB815-49B2-EDF1-2882-48CD53644EA5}"/>
              </a:ext>
            </a:extLst>
          </p:cNvPr>
          <p:cNvSpPr txBox="1"/>
          <p:nvPr/>
        </p:nvSpPr>
        <p:spPr>
          <a:xfrm>
            <a:off x="10391425" y="3683181"/>
            <a:ext cx="124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≤ 5 лет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98737D2-0548-4C89-1F47-CB6C3E7591C7}"/>
              </a:ext>
            </a:extLst>
          </p:cNvPr>
          <p:cNvSpPr txBox="1"/>
          <p:nvPr/>
        </p:nvSpPr>
        <p:spPr>
          <a:xfrm>
            <a:off x="1608695" y="5088254"/>
            <a:ext cx="10014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ru-RU" sz="1400" b="0" i="0" dirty="0">
                <a:solidFill>
                  <a:srgbClr val="092332"/>
                </a:solidFill>
                <a:effectLst/>
                <a:latin typeface="Brutal Type"/>
              </a:rPr>
              <a:t>Ставки могут быть снижены при закупке отечественного оборудования или отечественного ПО (для цифровизации), а также при использовании банковской гарантии или гарантии от ВЭБ.РФ, Корпорации МСП и РГО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2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40480" cy="86677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ПРОМЫШЛЕННЫЕ КЛАСТЕРЫ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8200" y="1170742"/>
          <a:ext cx="10889198" cy="554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9198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</a:tblGrid>
              <a:tr h="385556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Цель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 – достижение технологического суверенитета РФ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Промышленный кластер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– совокупность субъектов деятельности в сфере промышленности, связанных отношениями в указанной сфере вследствие  территориальной близости и функциональной зависимости и размещенных на территории одного субъекта Российской Федерации или на территориях нескольких субъектов Российской Федерации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4218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r>
                        <a:rPr lang="ru-RU" sz="2200" dirty="0">
                          <a:solidFill>
                            <a:srgbClr val="002060"/>
                          </a:solidFill>
                        </a:rPr>
                        <a:t>✅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Основные НПА: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1)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Федеральный закон от 31.12.2014 N 488-ФЗ «О промышленной политике в Российской Федерации»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2)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Постановление Правительства РФ от 31.07.2015 N 779 «О промышленных кластерах и специализированных организациях промышленных кластеров»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3)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Постановление Правительства РФ от 28.01.2016 N 41 «Об утверждении Правил предоставления из федерального бюджета субсидий участникам промышленных кластеров на возмещение части затрат при реализации совместных проектов по производству промышленной продукции кластера в целях импортозамещения» 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4)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Постановление Правительства РФ от 22.02.2023 N 295 «О государственной поддержке организаций, реализующих инвестиционные проекты, направленные на производство приоритетной продукции»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5)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Федеральный закон от 18.03.2023 N 64-ФЗ "О внесении изменений в статью 105.26 части первой и статью 427 части второй Налогового кодекса Российской Федерации и статью 33.4 Федерального закона «Об обязательном пенсионном страховании в Российской Федерации»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6)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Постановление Правительства РФ от 16.02.2023 N 240 «О проведении эксперимента по мониторингу таможенными органами сведений, имеющихся в их распоряжении и полученных от лиц, участвующих в данном эксперименте, из систем учета товаров»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1368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458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40480" cy="86677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Критерии промышленного кластера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8200" y="1170742"/>
          <a:ext cx="10756037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56037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</a:tblGrid>
              <a:tr h="7024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Не менее 5 промышленных предприятий</a:t>
                      </a:r>
                      <a:endParaRPr lang="en-US" sz="24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Не менее 1 предприятия – производитель конечной готовой продукции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  <a:tr h="1023145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Не менее 3 проектов в сфере импортозамещения</a:t>
                      </a:r>
                    </a:p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Наличие Специализированной организации промышленного кластера</a:t>
                      </a:r>
                    </a:p>
                    <a:p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        (СОПК)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421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61B93D-AEF7-3691-8B28-707F86482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907" y="2823096"/>
            <a:ext cx="8109135" cy="37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50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36398" cy="866775"/>
          </a:xfrm>
          <a:noFill/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Меры государственной поддержки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8199" y="3022629"/>
          <a:ext cx="10756037" cy="3279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56037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</a:tblGrid>
              <a:tr h="1664052">
                <a:tc>
                  <a:txBody>
                    <a:bodyPr/>
                    <a:lstStyle/>
                    <a:p>
                      <a:pPr lvl="2" algn="l"/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- до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50%</a:t>
                      </a:r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 стоимости стартовой партии;</a:t>
                      </a:r>
                    </a:p>
                    <a:p>
                      <a:pPr lvl="2" algn="l"/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- не более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150 млн. рублей</a:t>
                      </a:r>
                      <a:endParaRPr lang="ru-RU" sz="2000" b="0" dirty="0">
                        <a:solidFill>
                          <a:srgbClr val="002060"/>
                        </a:solidFill>
                      </a:endParaRPr>
                    </a:p>
                    <a:p>
                      <a:pPr lvl="2" algn="l"/>
                      <a:endParaRPr lang="ru-RU" sz="2000" b="0" dirty="0">
                        <a:solidFill>
                          <a:srgbClr val="002060"/>
                        </a:solidFill>
                      </a:endParaRPr>
                    </a:p>
                    <a:p>
                      <a:pPr lvl="2" algn="l"/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Сниженные тарифы страховых взносов до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7,6%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для участников, реализующих проект по СПИК 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  <a:tr h="1350080">
                <a:tc>
                  <a:txBody>
                    <a:bodyPr/>
                    <a:lstStyle/>
                    <a:p>
                      <a:pPr lvl="2" algn="l"/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Льготные кредиты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от 2,0 до 100,0 млрд. рублей </a:t>
                      </a:r>
                    </a:p>
                    <a:p>
                      <a:pPr lvl="2" algn="l"/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- ставка 0,3% ключевой ставки ЦБ РФ + 3% годовых</a:t>
                      </a:r>
                    </a:p>
                    <a:p>
                      <a:pPr lvl="2" algn="l"/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- срок – период инвестиционной фазы + 2 года</a:t>
                      </a:r>
                    </a:p>
                    <a:p>
                      <a:pPr lvl="2" algn="l"/>
                      <a:endParaRPr lang="ru-RU" sz="2000" b="0" dirty="0">
                        <a:solidFill>
                          <a:srgbClr val="002060"/>
                        </a:solidFill>
                      </a:endParaRPr>
                    </a:p>
                    <a:p>
                      <a:pPr lvl="2" algn="l"/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Право на применение налогового и таможенного мониторинга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421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C7F3B8-B6E1-6C3A-B2ED-57FF6B7D8AD4}"/>
              </a:ext>
            </a:extLst>
          </p:cNvPr>
          <p:cNvSpPr txBox="1"/>
          <p:nvPr/>
        </p:nvSpPr>
        <p:spPr>
          <a:xfrm>
            <a:off x="838200" y="1229229"/>
            <a:ext cx="10756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1. Включение в реестр Минпромторга РФ</a:t>
            </a:r>
          </a:p>
          <a:p>
            <a:r>
              <a:rPr lang="ru-RU" sz="2400" dirty="0">
                <a:solidFill>
                  <a:srgbClr val="FF0000"/>
                </a:solidFill>
              </a:rPr>
              <a:t>2. Получение мер государственной поддержки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Включение в реестр Минпромторга России предоставляет возможность получить меры государственной поддержки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9" name="Рисунок 8" descr="Маркеры-галочки">
            <a:extLst>
              <a:ext uri="{FF2B5EF4-FFF2-40B4-BE49-F238E27FC236}">
                <a16:creationId xmlns:a16="http://schemas.microsoft.com/office/drawing/2014/main" id="{1E84D933-9090-2CD6-338A-6C1EE2850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709" y="3069209"/>
            <a:ext cx="330725" cy="330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 descr="Маркеры-галочки">
            <a:extLst>
              <a:ext uri="{FF2B5EF4-FFF2-40B4-BE49-F238E27FC236}">
                <a16:creationId xmlns:a16="http://schemas.microsoft.com/office/drawing/2014/main" id="{6F3C9770-627C-FB1D-48C9-3F99BC268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708" y="4035408"/>
            <a:ext cx="330725" cy="330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Маркеры-галочки">
            <a:extLst>
              <a:ext uri="{FF2B5EF4-FFF2-40B4-BE49-F238E27FC236}">
                <a16:creationId xmlns:a16="http://schemas.microsoft.com/office/drawing/2014/main" id="{A8506A41-9C67-F05F-4FB2-59CFAC35A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708" y="4712990"/>
            <a:ext cx="330725" cy="330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Маркеры-галочки">
            <a:extLst>
              <a:ext uri="{FF2B5EF4-FFF2-40B4-BE49-F238E27FC236}">
                <a16:creationId xmlns:a16="http://schemas.microsoft.com/office/drawing/2014/main" id="{F38C265B-9BF0-5D82-EA15-C5E12AAB4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708" y="5920713"/>
            <a:ext cx="330725" cy="330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5784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40480" cy="86677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Промышленные технопарки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8200" y="1170742"/>
          <a:ext cx="10889198" cy="5059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9198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</a:tblGrid>
              <a:tr h="385556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Цель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 – достижение технологического суверенитета РФ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Промыш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ленный технопарк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– </a:t>
                      </a:r>
                      <a:r>
                        <a:rPr lang="ru-RU" sz="20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объекты промышленной и технологической инфраструктуры которого предназначены для осуществления деятельности в сфере промпроизводства и/или научно-технической деятельности и/или инновационной деятельности в целях освоения промышленной продукции и коммерциализации результатов.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4218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r>
                        <a:rPr lang="ru-RU" sz="2200" dirty="0">
                          <a:solidFill>
                            <a:srgbClr val="002060"/>
                          </a:solidFill>
                        </a:rPr>
                        <a:t>✅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Основные НПА: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1)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Федеральный закон от 31.12.2014 N 488-ФЗ «О промышленной политике в Российской Федерации»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2)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Постановление 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Правительства РФ от 27.12.2019 N 1863 «О промышленных технопарках и управляющих компаниях промышленных технопарков»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3) 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Постановление Правительства РФ от 19.09.2022 N 1659 "Об утверждении Правил предоставления и распределения субсидий из федерального бюджета бюджетам субъектов Российской Федерации на государственную поддержку проектов создания, развития и (или) модернизации объектов инфраструктуры промышленных технопарков в сфере электронной промышленности"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Постановление Правительства РФ от 25.08.2023 N 1381 «О технопарках в сфере высоких технологий и управляющих компаниях технопарков в сфере высоких технологий»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5)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Приказ Минпромторга России от 23.09.2020 N 3221 "Об утверждении Перечня требований к объектам технологической инфраструктуры промышленных технопарков" 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6)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ГОСТ Технопарки. Требования. ГОСТ Р 56425 –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1368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416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C18E1-C2AB-61C9-E397-2A96C24D7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36398" cy="82867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Виды промышленных технопарков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40D019E-5C4F-CA59-0A0E-E57DB5AFF11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90065" y="1362075"/>
          <a:ext cx="10837333" cy="513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B06AF6-CAC0-CA25-3AA2-701FBF27BF5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564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AC1DF-D7D4-4F5F-8DD3-4B22B6D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36398" cy="105727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Индустриальные парки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ACCA0EF-E729-435D-9E5C-36064ADC303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8200" y="1636410"/>
          <a:ext cx="10889198" cy="3108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9198">
                  <a:extLst>
                    <a:ext uri="{9D8B030D-6E8A-4147-A177-3AD203B41FA5}">
                      <a16:colId xmlns:a16="http://schemas.microsoft.com/office/drawing/2014/main" val="1400244628"/>
                    </a:ext>
                  </a:extLst>
                </a:gridCol>
              </a:tblGrid>
              <a:tr h="385556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Цель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 – достижение технологического суверенитета РФ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4840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✅ 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Индустриальный (промышленный) парк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– совокупность объектов промышленной и технологической инфраструктуры предназначенных для создания промышленного производства или модернизации промышленного производства резидентов и (или) потенциальных резидентов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4218"/>
                  </a:ext>
                </a:extLst>
              </a:tr>
              <a:tr h="1198689">
                <a:tc>
                  <a:txBody>
                    <a:bodyPr/>
                    <a:lstStyle/>
                    <a:p>
                      <a:r>
                        <a:rPr lang="ru-RU" sz="2200" dirty="0">
                          <a:solidFill>
                            <a:srgbClr val="002060"/>
                          </a:solidFill>
                        </a:rPr>
                        <a:t>✅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Основные НПА: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1)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Федеральный закон от 31.12.2014 N 488-ФЗ «О промышленной политике в Российской Федерации»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2)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Постановление </a:t>
                      </a:r>
                      <a:r>
                        <a:rPr lang="ru-RU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Правительства РФ от 04.08.2015 N 794 "Об индустриальных (промышленных) парках и управляющих компаниях индустриальных (промышленных) парков"</a:t>
                      </a:r>
                    </a:p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3)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ГОСТ Индустриальные парки. Требования. ГОСТ Р 56301-2014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1368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2156B-DAA6-4D62-92C6-8D8F988DEB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1788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C18E1-C2AB-61C9-E397-2A96C24D7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36398" cy="99695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Виды индустриальных парков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40D019E-5C4F-CA59-0A0E-E57DB5AFF11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90065" y="1362075"/>
          <a:ext cx="10837333" cy="513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B06AF6-CAC0-CA25-3AA2-701FBF27BF5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291894"/>
            <a:ext cx="3352800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1911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21BB1-6FA7-4629-8636-85CF3B5DB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95" y="391185"/>
            <a:ext cx="7511029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Выставки, конференции, семинары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A34501-90DE-4639-ACFD-0CD51A6D8D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4" y="421973"/>
            <a:ext cx="33528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ACB4978E-F14A-1E4D-D0F8-F7D3AF4C2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95" y="1630969"/>
            <a:ext cx="5734972" cy="282562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Иннопром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г.Екатеринбург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«Федеральная практика»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совместно с Минпромторгом РФ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«Региональная практическая сессия с АКИТ»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F37843-6696-0F67-D637-4A1295EE9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95" y="4695146"/>
            <a:ext cx="2703783" cy="17977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AD46E3-0315-BC5C-400B-20A8F2644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84" y="4695146"/>
            <a:ext cx="2703783" cy="17977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881201-ABE4-7A47-C405-4A8C7D70B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559" y="4535123"/>
            <a:ext cx="2935709" cy="19577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6A1EAC-C374-BE56-BE9B-BDF8E39AC7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77" y="1595457"/>
            <a:ext cx="2851691" cy="189944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CB22CEF-02C0-E8AE-D5A3-AA1E394D5F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573" y="3089515"/>
            <a:ext cx="2592350" cy="17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61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6E68C-04C9-46E8-B06D-19B452923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Куда можно обратиться?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6888A0-5EAC-4D50-9C14-E307DA192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Контактная информация: </a:t>
            </a:r>
          </a:p>
          <a:p>
            <a:pPr marL="0" indent="0" algn="r">
              <a:buNone/>
            </a:pP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344022, г. Ростов-на-Дону, Кировский проспект, 40А, </a:t>
            </a:r>
            <a:r>
              <a:rPr lang="ru-RU" sz="1800">
                <a:solidFill>
                  <a:srgbClr val="4472C4"/>
                </a:solidFill>
                <a:latin typeface="Arial" panose="020B0604020202020204" pitchFamily="34" charset="0"/>
              </a:rPr>
              <a:t>офис 1110 </a:t>
            </a:r>
            <a:endParaRPr lang="ru-RU" sz="1800" dirty="0">
              <a:solidFill>
                <a:srgbClr val="4472C4"/>
              </a:solidFill>
              <a:latin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Телефон +7 863 200 10 51</a:t>
            </a:r>
          </a:p>
          <a:p>
            <a:pPr marL="0" indent="0" algn="r">
              <a:buNone/>
            </a:pP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Моб. Телефон +7 928 279 12 23 </a:t>
            </a:r>
          </a:p>
          <a:p>
            <a:pPr marL="0" indent="0" algn="r">
              <a:buNone/>
            </a:pP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e-</a:t>
            </a:r>
            <a:r>
              <a:rPr lang="ru-RU" sz="1800" dirty="0" err="1">
                <a:solidFill>
                  <a:srgbClr val="4472C4"/>
                </a:solidFill>
                <a:latin typeface="Arial" panose="020B0604020202020204" pitchFamily="34" charset="0"/>
              </a:rPr>
              <a:t>mail</a:t>
            </a: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: </a:t>
            </a:r>
            <a:r>
              <a:rPr lang="ru-RU" sz="1800" dirty="0">
                <a:solidFill>
                  <a:srgbClr val="00B0F0"/>
                </a:solidFill>
                <a:latin typeface="CIDF2"/>
                <a:hlinkClick r:id="rId2"/>
              </a:rPr>
              <a:t>info@frp61.ru</a:t>
            </a:r>
            <a:endParaRPr lang="ru-RU" sz="1800" dirty="0">
              <a:solidFill>
                <a:srgbClr val="00B0F0"/>
              </a:solidFill>
              <a:latin typeface="CIDF2"/>
            </a:endParaRPr>
          </a:p>
          <a:p>
            <a:pPr marL="0" indent="0" algn="r">
              <a:buNone/>
            </a:pPr>
            <a:r>
              <a:rPr lang="en-US" sz="1800" dirty="0">
                <a:solidFill>
                  <a:srgbClr val="4472C4"/>
                </a:solidFill>
                <a:latin typeface="Arial" panose="020B0604020202020204" pitchFamily="34" charset="0"/>
              </a:rPr>
              <a:t>c</a:t>
            </a:r>
            <a:r>
              <a:rPr lang="ru-RU" sz="1800" dirty="0" err="1">
                <a:solidFill>
                  <a:srgbClr val="4472C4"/>
                </a:solidFill>
                <a:latin typeface="Arial" panose="020B0604020202020204" pitchFamily="34" charset="0"/>
              </a:rPr>
              <a:t>айт</a:t>
            </a:r>
            <a:r>
              <a:rPr lang="ru-RU" sz="1800" dirty="0">
                <a:solidFill>
                  <a:srgbClr val="4472C4"/>
                </a:solidFill>
                <a:latin typeface="Arial" panose="020B0604020202020204" pitchFamily="34" charset="0"/>
              </a:rPr>
              <a:t>: </a:t>
            </a:r>
            <a:r>
              <a:rPr lang="en-US" sz="1800" u="sng" dirty="0">
                <a:solidFill>
                  <a:srgbClr val="4472C4"/>
                </a:solidFill>
                <a:latin typeface="Arial" panose="020B0604020202020204" pitchFamily="34" charset="0"/>
                <a:hlinkClick r:id="rId3"/>
              </a:rPr>
              <a:t>www.frp61.ru</a:t>
            </a:r>
            <a:endParaRPr lang="ru-RU" sz="1800" u="sng" dirty="0">
              <a:solidFill>
                <a:srgbClr val="4472C4"/>
              </a:solidFill>
              <a:latin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18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https://t.me/rfrp61</a:t>
            </a:r>
            <a:endParaRPr lang="ru-RU" sz="1800" u="sn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164D17-4AA3-4B6A-A90D-63CE921973C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3" y="412810"/>
            <a:ext cx="3352800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3722B4-8B91-4451-B37C-84E7CF198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467" y="2573781"/>
            <a:ext cx="5065959" cy="38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18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</TotalTime>
  <Words>2268</Words>
  <Application>Microsoft Office PowerPoint</Application>
  <PresentationFormat>Широкоэкранный</PresentationFormat>
  <Paragraphs>263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Brutal Type</vt:lpstr>
      <vt:lpstr>Calibri</vt:lpstr>
      <vt:lpstr>Calibri Light</vt:lpstr>
      <vt:lpstr>CIDF2</vt:lpstr>
      <vt:lpstr>Roboto</vt:lpstr>
      <vt:lpstr>Тема Office</vt:lpstr>
      <vt:lpstr>О мерах поддержки Регионального Фонда Развития Промышленности  Ростовской области</vt:lpstr>
      <vt:lpstr>Краткая информация о Фонде</vt:lpstr>
      <vt:lpstr>Стратегия развития «РФРП РО»</vt:lpstr>
      <vt:lpstr>Меры поддержки «РФРП РО»:</vt:lpstr>
      <vt:lpstr>Виды поддержки предприятий</vt:lpstr>
      <vt:lpstr>Отраслевые направления, финансируемые ФРП РФ</vt:lpstr>
      <vt:lpstr>Региональные программы </vt:lpstr>
      <vt:lpstr>Совместные займы с РФРП РО</vt:lpstr>
      <vt:lpstr>Федеральные программы</vt:lpstr>
      <vt:lpstr>ПРОМЫШЛЕННЫЕ КЛАСТЕРЫ</vt:lpstr>
      <vt:lpstr>Критерии промышленного кластера</vt:lpstr>
      <vt:lpstr>Меры государственной поддержки</vt:lpstr>
      <vt:lpstr>Промышленные технопарки</vt:lpstr>
      <vt:lpstr>Виды промышленных технопарков</vt:lpstr>
      <vt:lpstr>Индустриальные парки</vt:lpstr>
      <vt:lpstr>Виды индустриальных парков</vt:lpstr>
      <vt:lpstr>Выставки, конференции, семинары</vt:lpstr>
      <vt:lpstr>Куда можно обратиться?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предоставления финансовой поддержки субъектам деятельности в сфере промышленности по программе «Снижение издержек»</dc:title>
  <dc:creator>Директор</dc:creator>
  <cp:lastModifiedBy>РФРП РО</cp:lastModifiedBy>
  <cp:revision>163</cp:revision>
  <cp:lastPrinted>2020-09-08T07:57:24Z</cp:lastPrinted>
  <dcterms:created xsi:type="dcterms:W3CDTF">2020-08-27T08:46:21Z</dcterms:created>
  <dcterms:modified xsi:type="dcterms:W3CDTF">2024-04-18T11:54:14Z</dcterms:modified>
</cp:coreProperties>
</file>