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2" r:id="rId3"/>
    <p:sldId id="265" r:id="rId4"/>
    <p:sldId id="264" r:id="rId5"/>
    <p:sldId id="267" r:id="rId6"/>
    <p:sldId id="268" r:id="rId7"/>
    <p:sldId id="270" r:id="rId8"/>
    <p:sldId id="271" r:id="rId9"/>
    <p:sldId id="272" r:id="rId10"/>
    <p:sldId id="269" r:id="rId11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ександр Троцкий" initials="АТ" lastIdx="1" clrIdx="0">
    <p:extLst>
      <p:ext uri="{19B8F6BF-5375-455C-9EA6-DF929625EA0E}">
        <p15:presenceInfo xmlns:p15="http://schemas.microsoft.com/office/powerpoint/2012/main" userId="S-1-5-21-2851958793-747830223-759225203-114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91FC5-20EC-408F-AF86-0FDD013325CB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3488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A4245-AF43-499E-BFAC-E58123252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823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DA4245-AF43-499E-BFAC-E58123252FF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902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DA4245-AF43-499E-BFAC-E58123252FF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655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59133-CEAA-4129-9D55-8F3C9EA794B6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E12F-09D2-48CB-AF97-A48EB208A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59133-CEAA-4129-9D55-8F3C9EA794B6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E12F-09D2-48CB-AF97-A48EB208A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59133-CEAA-4129-9D55-8F3C9EA794B6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E12F-09D2-48CB-AF97-A48EB208A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59133-CEAA-4129-9D55-8F3C9EA794B6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E12F-09D2-48CB-AF97-A48EB208A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59133-CEAA-4129-9D55-8F3C9EA794B6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E12F-09D2-48CB-AF97-A48EB208A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59133-CEAA-4129-9D55-8F3C9EA794B6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E12F-09D2-48CB-AF97-A48EB208A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59133-CEAA-4129-9D55-8F3C9EA794B6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E12F-09D2-48CB-AF97-A48EB208A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59133-CEAA-4129-9D55-8F3C9EA794B6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E12F-09D2-48CB-AF97-A48EB208A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59133-CEAA-4129-9D55-8F3C9EA794B6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E12F-09D2-48CB-AF97-A48EB208A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59133-CEAA-4129-9D55-8F3C9EA794B6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E12F-09D2-48CB-AF97-A48EB208A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59133-CEAA-4129-9D55-8F3C9EA794B6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E12F-09D2-48CB-AF97-A48EB208A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59133-CEAA-4129-9D55-8F3C9EA794B6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EE12F-09D2-48CB-AF97-A48EB208A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3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jpeg"/><Relationship Id="rId5" Type="http://schemas.openxmlformats.org/officeDocument/2006/relationships/image" Target="../media/image12.png"/><Relationship Id="rId10" Type="http://schemas.openxmlformats.org/officeDocument/2006/relationships/image" Target="../media/image33.png"/><Relationship Id="rId4" Type="http://schemas.openxmlformats.org/officeDocument/2006/relationships/image" Target="../media/image13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2.jpeg"/><Relationship Id="rId4" Type="http://schemas.openxmlformats.org/officeDocument/2006/relationships/image" Target="../media/image38.pn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5181" y="214290"/>
            <a:ext cx="4509959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14265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357422" y="6729413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0284E9-FE7C-A31D-9540-FBBA559337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5450671"/>
            <a:ext cx="2771800" cy="12787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4265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357422" y="6729413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908720"/>
            <a:ext cx="857256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357552" y="2955585"/>
            <a:ext cx="55007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þ"/>
            </a:pPr>
            <a:r>
              <a:rPr lang="ru-RU" sz="2800" b="1" dirty="0">
                <a:solidFill>
                  <a:schemeClr val="bg1"/>
                </a:solidFill>
              </a:rPr>
              <a:t> Более 400 договоров Лизинга</a:t>
            </a:r>
          </a:p>
          <a:p>
            <a:pPr marL="285750" indent="-285750" algn="just">
              <a:buFont typeface="Wingdings" panose="05000000000000000000" pitchFamily="2" charset="2"/>
              <a:buChar char="þ"/>
            </a:pPr>
            <a:r>
              <a:rPr lang="ru-RU" sz="2800" b="1" dirty="0">
                <a:solidFill>
                  <a:schemeClr val="bg1"/>
                </a:solidFill>
              </a:rPr>
              <a:t> Более 1,2 млрд. рублей</a:t>
            </a:r>
          </a:p>
          <a:p>
            <a:pPr marL="285750" indent="-285750" algn="just">
              <a:buFont typeface="Wingdings" panose="05000000000000000000" pitchFamily="2" charset="2"/>
              <a:buChar char="þ"/>
            </a:pPr>
            <a:r>
              <a:rPr lang="ru-RU" sz="2800" b="1" dirty="0">
                <a:solidFill>
                  <a:schemeClr val="bg1"/>
                </a:solidFill>
              </a:rPr>
              <a:t> Более 720 предметов лизинга</a:t>
            </a:r>
          </a:p>
        </p:txBody>
      </p:sp>
      <p:pic>
        <p:nvPicPr>
          <p:cNvPr id="6149" name="Picture 5" descr="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79" y="3944400"/>
            <a:ext cx="1643073" cy="1000132"/>
          </a:xfrm>
          <a:prstGeom prst="rect">
            <a:avLst/>
          </a:prstGeom>
          <a:noFill/>
        </p:spPr>
      </p:pic>
      <p:pic>
        <p:nvPicPr>
          <p:cNvPr id="6151" name="Picture 7" descr="1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5000636"/>
            <a:ext cx="1643074" cy="1232306"/>
          </a:xfrm>
          <a:prstGeom prst="rect">
            <a:avLst/>
          </a:prstGeom>
          <a:noFill/>
        </p:spPr>
      </p:pic>
      <p:pic>
        <p:nvPicPr>
          <p:cNvPr id="6153" name="Picture 9" descr="http://rlc161.ru/upload/iblock/c1e/c1e938564f7ba2005fef0deae538f6a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5000636"/>
            <a:ext cx="1643074" cy="1232306"/>
          </a:xfrm>
          <a:prstGeom prst="rect">
            <a:avLst/>
          </a:prstGeom>
          <a:noFill/>
        </p:spPr>
      </p:pic>
      <p:pic>
        <p:nvPicPr>
          <p:cNvPr id="6155" name="Picture 11" descr="http://rlc161.ru/upload/iblock/746/7465433d69b62613362d6fab25a76e6b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3504" y="5000636"/>
            <a:ext cx="1643074" cy="1232306"/>
          </a:xfrm>
          <a:prstGeom prst="rect">
            <a:avLst/>
          </a:prstGeom>
          <a:noFill/>
        </p:spPr>
      </p:pic>
      <p:pic>
        <p:nvPicPr>
          <p:cNvPr id="6157" name="Picture 13" descr="http://rlc161.ru/upload/iblock/d59/d596444f27e92d17584a6182a88377a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8016" y="5000636"/>
            <a:ext cx="1643074" cy="1232305"/>
          </a:xfrm>
          <a:prstGeom prst="rect">
            <a:avLst/>
          </a:prstGeom>
          <a:noFill/>
        </p:spPr>
      </p:pic>
      <p:pic>
        <p:nvPicPr>
          <p:cNvPr id="6159" name="Picture 15" descr="http://rlc161.ru/upload/iblock/284/28404e317383fc82de909da374652a2b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14480" y="2628896"/>
            <a:ext cx="1643074" cy="1232306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88FF5F-81A3-2A57-5F8C-FF46C38C58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530" y="172028"/>
            <a:ext cx="4133850" cy="8667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477784"/>
              </p:ext>
            </p:extLst>
          </p:nvPr>
        </p:nvGraphicFramePr>
        <p:xfrm>
          <a:off x="4522180" y="4076801"/>
          <a:ext cx="4572032" cy="2439464"/>
        </p:xfrm>
        <a:graphic>
          <a:graphicData uri="http://schemas.openxmlformats.org/drawingml/2006/table">
            <a:tbl>
              <a:tblPr/>
              <a:tblGrid>
                <a:gridCol w="1817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4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86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Предмет лизинга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коммерческий транспорт;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спецтехника;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сельхозтехника;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оборудование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российского и иностранного производства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8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Срок лизинга  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24 до 60 месяцев (включительно)</a:t>
                      </a:r>
                      <a:r>
                        <a:rPr lang="ru-RU" sz="12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844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Сумма финансирования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300 000 руб. до 5 000 000 руб.  (без учета авансового платежа)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8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Авансовый платеж</a:t>
                      </a:r>
                      <a:endParaRPr lang="ru-RU" sz="1200" dirty="0">
                        <a:solidFill>
                          <a:srgbClr val="03456B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10 % до 40% от стоимости предмета лизинга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5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Ставка удорожания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5 %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269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График платежей </a:t>
                      </a: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аннуитетный/сезонный/индивидуальный  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60068" y="3404825"/>
            <a:ext cx="3357586" cy="566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14265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357422" y="6729413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214290"/>
            <a:ext cx="3357586" cy="616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722F8AB-2AD2-5FF5-0B87-87AC86EE7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5239" y="152334"/>
            <a:ext cx="2286602" cy="1555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C69C1B-7B79-6D0F-6390-8E988ECC1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0714" y="1864031"/>
            <a:ext cx="2321127" cy="1392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C33CBBBB-69EA-3C61-E35E-F83363C0D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887204" y="3444306"/>
            <a:ext cx="2202672" cy="1264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F05682B9-C42E-1662-560B-CA6D88DF2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18206" y="4923200"/>
            <a:ext cx="2071670" cy="1648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D1CADC-2C98-6C7A-C8D6-D6314D2BCC7D}"/>
              </a:ext>
            </a:extLst>
          </p:cNvPr>
          <p:cNvSpPr txBox="1"/>
          <p:nvPr/>
        </p:nvSpPr>
        <p:spPr>
          <a:xfrm>
            <a:off x="5148064" y="1707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0C3AFF9-1BE8-4F32-8BB8-19BB0B8CB6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24" y="904064"/>
            <a:ext cx="3419475" cy="2438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283CDA6-CD27-DF61-C9B4-67D0CBE2644C}"/>
              </a:ext>
            </a:extLst>
          </p:cNvPr>
          <p:cNvSpPr txBox="1"/>
          <p:nvPr/>
        </p:nvSpPr>
        <p:spPr>
          <a:xfrm>
            <a:off x="4784853" y="1692377"/>
            <a:ext cx="307069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>
                <a:solidFill>
                  <a:schemeClr val="bg1"/>
                </a:solidFill>
              </a:rPr>
              <a:t>Основной</a:t>
            </a:r>
          </a:p>
        </p:txBody>
      </p:sp>
    </p:spTree>
    <p:extLst>
      <p:ext uri="{BB962C8B-B14F-4D97-AF65-F5344CB8AC3E}">
        <p14:creationId xmlns:p14="http://schemas.microsoft.com/office/powerpoint/2010/main" val="794181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444795"/>
              </p:ext>
            </p:extLst>
          </p:nvPr>
        </p:nvGraphicFramePr>
        <p:xfrm>
          <a:off x="4429124" y="4043814"/>
          <a:ext cx="4572032" cy="2080440"/>
        </p:xfrm>
        <a:graphic>
          <a:graphicData uri="http://schemas.openxmlformats.org/drawingml/2006/table">
            <a:tbl>
              <a:tblPr/>
              <a:tblGrid>
                <a:gridCol w="1817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4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86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Предмет лизинга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коммерческий транспорт;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спецтехника;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сельхозтехника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российского и иностранного производства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8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Срок лизинга  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24 до 60 месяцев (включительно)</a:t>
                      </a:r>
                      <a:r>
                        <a:rPr lang="ru-RU" sz="12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555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Сумма финансирования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300 000 руб. до 3 300 000 руб.  (без учета авансового платежа)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7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Авансовый платеж</a:t>
                      </a:r>
                      <a:endParaRPr lang="ru-RU" sz="1200" dirty="0">
                        <a:solidFill>
                          <a:srgbClr val="03456B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10 % до 40% от стоимости предмета лизинга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88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Ставка удорожания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4,25 %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5320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График платежей </a:t>
                      </a: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аннуитетный/сезонный/индивидуальный  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4265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357422" y="6729413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14290"/>
            <a:ext cx="3357586" cy="616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3DCAC1-0B5C-ACDF-8380-880C5B00A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2857" y="838414"/>
            <a:ext cx="3376905" cy="25905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78CB916-7DA1-0316-2D47-D2B0841826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5" y="142852"/>
            <a:ext cx="3389096" cy="42363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6BD6DD-0742-A592-800B-7F2F715D09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528" y="4302038"/>
            <a:ext cx="3693871" cy="2399554"/>
          </a:xfrm>
          <a:prstGeom prst="rect">
            <a:avLst/>
          </a:prstGeom>
        </p:spPr>
      </p:pic>
      <p:pic>
        <p:nvPicPr>
          <p:cNvPr id="2" name="Picture 12">
            <a:extLst>
              <a:ext uri="{FF2B5EF4-FFF2-40B4-BE49-F238E27FC236}">
                <a16:creationId xmlns:a16="http://schemas.microsoft.com/office/drawing/2014/main" id="{971CEF74-0B3B-3E71-27C0-2A045813A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60068" y="3404825"/>
            <a:ext cx="3357586" cy="566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30519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4265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357422" y="6729413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14290"/>
            <a:ext cx="3357586" cy="616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3DCAC1-0B5C-ACDF-8380-880C5B00A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9805" y="812189"/>
            <a:ext cx="3376905" cy="259058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7CEFA6-BBE0-13E0-F764-15DDA4E36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8930" y="1449169"/>
            <a:ext cx="2909414" cy="131662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FA3312-715D-795F-B45B-5BC68C2B7B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8930" y="1324245"/>
            <a:ext cx="2816119" cy="137361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0A40459-C311-91D3-87C2-923DD0BC70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560" y="1066995"/>
            <a:ext cx="3181849" cy="4724009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0E34AD7-E853-4B00-8A41-5C783E6D4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329070"/>
              </p:ext>
            </p:extLst>
          </p:nvPr>
        </p:nvGraphicFramePr>
        <p:xfrm>
          <a:off x="4522180" y="4076801"/>
          <a:ext cx="4572032" cy="2002267"/>
        </p:xfrm>
        <a:graphic>
          <a:graphicData uri="http://schemas.openxmlformats.org/drawingml/2006/table">
            <a:tbl>
              <a:tblPr/>
              <a:tblGrid>
                <a:gridCol w="1817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4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86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Предмет лизинга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оборудование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российского и иностранного производства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8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Срок лизинга  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36 до 72 месяцев (включительно)</a:t>
                      </a:r>
                      <a:r>
                        <a:rPr lang="ru-RU" sz="12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844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Сумма финансирования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300 000 руб. до 5 000 000 руб.  (без учета авансового платежа)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8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Авансовый платеж</a:t>
                      </a:r>
                      <a:endParaRPr lang="ru-RU" sz="1200" dirty="0">
                        <a:solidFill>
                          <a:srgbClr val="03456B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25 % до 40% от стоимости предмета лизинга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5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Ставка удорожания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4,5 %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269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График платежей </a:t>
                      </a: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аннуитетный/сезонный/индивидуальный  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Picture 12">
            <a:extLst>
              <a:ext uri="{FF2B5EF4-FFF2-40B4-BE49-F238E27FC236}">
                <a16:creationId xmlns:a16="http://schemas.microsoft.com/office/drawing/2014/main" id="{CEA80CAC-2A4A-BFD9-2AA0-EC5FC9C8F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60068" y="3404825"/>
            <a:ext cx="3357586" cy="566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046D583-F268-8BC6-63F3-62FE97578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030886"/>
              </p:ext>
            </p:extLst>
          </p:nvPr>
        </p:nvGraphicFramePr>
        <p:xfrm>
          <a:off x="4522180" y="6079068"/>
          <a:ext cx="4572032" cy="377220"/>
        </p:xfrm>
        <a:graphic>
          <a:graphicData uri="http://schemas.openxmlformats.org/drawingml/2006/table">
            <a:tbl>
              <a:tblPr/>
              <a:tblGrid>
                <a:gridCol w="1817090">
                  <a:extLst>
                    <a:ext uri="{9D8B030D-6E8A-4147-A177-3AD203B41FA5}">
                      <a16:colId xmlns:a16="http://schemas.microsoft.com/office/drawing/2014/main" val="1807389316"/>
                    </a:ext>
                  </a:extLst>
                </a:gridCol>
                <a:gridCol w="2754942">
                  <a:extLst>
                    <a:ext uri="{9D8B030D-6E8A-4147-A177-3AD203B41FA5}">
                      <a16:colId xmlns:a16="http://schemas.microsoft.com/office/drawing/2014/main" val="463060431"/>
                    </a:ext>
                  </a:extLst>
                </a:gridCol>
              </a:tblGrid>
              <a:tr h="2835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Лизингополучатель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участник национального проекта «Производительность труда»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769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178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4265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357422" y="6729413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14290"/>
            <a:ext cx="3357586" cy="616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3DCAC1-0B5C-ACDF-8380-880C5B00A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092" y="812189"/>
            <a:ext cx="3376905" cy="259058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7CEFA6-BBE0-13E0-F764-15DDA4E36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4154" y="1297289"/>
            <a:ext cx="2984190" cy="131662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0086A7-1709-673C-82C2-18B271134A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536" y="965353"/>
            <a:ext cx="3681680" cy="4791060"/>
          </a:xfrm>
          <a:prstGeom prst="rect">
            <a:avLst/>
          </a:prstGeom>
        </p:spPr>
      </p:pic>
      <p:pic>
        <p:nvPicPr>
          <p:cNvPr id="2" name="Picture 12">
            <a:extLst>
              <a:ext uri="{FF2B5EF4-FFF2-40B4-BE49-F238E27FC236}">
                <a16:creationId xmlns:a16="http://schemas.microsoft.com/office/drawing/2014/main" id="{2C86BFBC-4C57-4D5E-14AB-7343C9B30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60068" y="3404825"/>
            <a:ext cx="3357586" cy="566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7097E6A-6E27-11B9-7E8C-FFFA13033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083315"/>
              </p:ext>
            </p:extLst>
          </p:nvPr>
        </p:nvGraphicFramePr>
        <p:xfrm>
          <a:off x="4522180" y="4076801"/>
          <a:ext cx="4572032" cy="2002267"/>
        </p:xfrm>
        <a:graphic>
          <a:graphicData uri="http://schemas.openxmlformats.org/drawingml/2006/table">
            <a:tbl>
              <a:tblPr/>
              <a:tblGrid>
                <a:gridCol w="1817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4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86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Предмет лизинга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оборудование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российского и иностранного производства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8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Срок лизинга  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36 до 60 месяцев (включительно)</a:t>
                      </a:r>
                      <a:r>
                        <a:rPr lang="ru-RU" sz="12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844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Сумма финансирования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1 000 000 руб. до 7 000 000 руб.  (без учета авансового платежа)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8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Авансовый платеж</a:t>
                      </a:r>
                      <a:endParaRPr lang="ru-RU" sz="1200" dirty="0">
                        <a:solidFill>
                          <a:srgbClr val="03456B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15 % до 40% от стоимости предмета лизинга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5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Ставка удорожания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5 %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269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График платежей </a:t>
                      </a: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аннуитетный/сезонный/индивидуальный  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45E0997B-6613-985D-685F-2E0AB8F385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215518"/>
              </p:ext>
            </p:extLst>
          </p:nvPr>
        </p:nvGraphicFramePr>
        <p:xfrm>
          <a:off x="4522180" y="6079068"/>
          <a:ext cx="4572032" cy="377220"/>
        </p:xfrm>
        <a:graphic>
          <a:graphicData uri="http://schemas.openxmlformats.org/drawingml/2006/table">
            <a:tbl>
              <a:tblPr/>
              <a:tblGrid>
                <a:gridCol w="1817090">
                  <a:extLst>
                    <a:ext uri="{9D8B030D-6E8A-4147-A177-3AD203B41FA5}">
                      <a16:colId xmlns:a16="http://schemas.microsoft.com/office/drawing/2014/main" val="1807389316"/>
                    </a:ext>
                  </a:extLst>
                </a:gridCol>
                <a:gridCol w="2754942">
                  <a:extLst>
                    <a:ext uri="{9D8B030D-6E8A-4147-A177-3AD203B41FA5}">
                      <a16:colId xmlns:a16="http://schemas.microsoft.com/office/drawing/2014/main" val="4630604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Лизингополучатель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обладает потенциалом развития импортозамещения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769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311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4265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357422" y="6729413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14290"/>
            <a:ext cx="3357586" cy="616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3DCAC1-0B5C-ACDF-8380-880C5B00A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092" y="812189"/>
            <a:ext cx="3376905" cy="259058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7CEFA6-BBE0-13E0-F764-15DDA4E36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8930" y="1449169"/>
            <a:ext cx="2909414" cy="1316627"/>
          </a:xfrm>
          <a:prstGeom prst="rect">
            <a:avLst/>
          </a:prstGeom>
        </p:spPr>
      </p:pic>
      <p:pic>
        <p:nvPicPr>
          <p:cNvPr id="2" name="Picture 12">
            <a:extLst>
              <a:ext uri="{FF2B5EF4-FFF2-40B4-BE49-F238E27FC236}">
                <a16:creationId xmlns:a16="http://schemas.microsoft.com/office/drawing/2014/main" id="{2C86BFBC-4C57-4D5E-14AB-7343C9B30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60068" y="3404825"/>
            <a:ext cx="3357586" cy="566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7097E6A-6E27-11B9-7E8C-FFFA13033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92149"/>
              </p:ext>
            </p:extLst>
          </p:nvPr>
        </p:nvGraphicFramePr>
        <p:xfrm>
          <a:off x="4522180" y="4076801"/>
          <a:ext cx="4572032" cy="2073704"/>
        </p:xfrm>
        <a:graphic>
          <a:graphicData uri="http://schemas.openxmlformats.org/drawingml/2006/table">
            <a:tbl>
              <a:tblPr/>
              <a:tblGrid>
                <a:gridCol w="1817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4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86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Предмет лизинга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коммерческий транспорт;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спецтехника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иностранного производства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8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Срок лизинга  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18 до 60 месяцев (включительно)</a:t>
                      </a:r>
                      <a:r>
                        <a:rPr lang="ru-RU" sz="12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844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Сумма финансирования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3 000 000 руб. до 12 000 000 руб.  (без учета авансового платежа)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8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Авансовый платеж</a:t>
                      </a:r>
                      <a:endParaRPr lang="ru-RU" sz="1200" dirty="0">
                        <a:solidFill>
                          <a:srgbClr val="03456B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10 % до 40% от стоимости предмета лизинга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5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Ставка удорожания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10 %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269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График платежей </a:t>
                      </a: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аннуитетный/сезонный/индивидуальный  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879C753-91C8-A403-EB35-B049E9EC51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24" y="830989"/>
            <a:ext cx="3657600" cy="25336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F126DC-9002-E7BA-8A51-6C99398B90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84" y="522639"/>
            <a:ext cx="4029637" cy="257210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03280E8-2304-58FF-9D4B-772BC3AC84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" y="3223362"/>
            <a:ext cx="4220164" cy="262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50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14265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357422" y="6729413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214290"/>
            <a:ext cx="3357586" cy="616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0E34AD7-E853-4B00-8A41-5C783E6D4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65921"/>
              </p:ext>
            </p:extLst>
          </p:nvPr>
        </p:nvGraphicFramePr>
        <p:xfrm>
          <a:off x="4522180" y="3971534"/>
          <a:ext cx="4572032" cy="2748058"/>
        </p:xfrm>
        <a:graphic>
          <a:graphicData uri="http://schemas.openxmlformats.org/drawingml/2006/table">
            <a:tbl>
              <a:tblPr/>
              <a:tblGrid>
                <a:gridCol w="1817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4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46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Предмет лизинга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оборудование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российского и иностранного производства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5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Срок лизинга  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36 до 72 месяцев (включительно)</a:t>
                      </a:r>
                      <a:r>
                        <a:rPr lang="ru-RU" sz="12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152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Сумма финансирования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1 000 000 руб. до 10 000 000 руб.  (без учета авансового платежа)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1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Авансовый платеж</a:t>
                      </a:r>
                      <a:endParaRPr lang="ru-RU" sz="1200" dirty="0">
                        <a:solidFill>
                          <a:srgbClr val="03456B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20 % до 40% от стоимости предмета лизинга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9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Ставка удорожания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5 %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685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График платежей </a:t>
                      </a:r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аннуитетный/сезонный/индивидуальный  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Picture 12">
            <a:extLst>
              <a:ext uri="{FF2B5EF4-FFF2-40B4-BE49-F238E27FC236}">
                <a16:creationId xmlns:a16="http://schemas.microsoft.com/office/drawing/2014/main" id="{CEA80CAC-2A4A-BFD9-2AA0-EC5FC9C8F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60068" y="3404825"/>
            <a:ext cx="3357586" cy="566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046D583-F268-8BC6-63F3-62FE97578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702755"/>
              </p:ext>
            </p:extLst>
          </p:nvPr>
        </p:nvGraphicFramePr>
        <p:xfrm>
          <a:off x="4522180" y="5887119"/>
          <a:ext cx="4572032" cy="832472"/>
        </p:xfrm>
        <a:graphic>
          <a:graphicData uri="http://schemas.openxmlformats.org/drawingml/2006/table">
            <a:tbl>
              <a:tblPr/>
              <a:tblGrid>
                <a:gridCol w="1817090">
                  <a:extLst>
                    <a:ext uri="{9D8B030D-6E8A-4147-A177-3AD203B41FA5}">
                      <a16:colId xmlns:a16="http://schemas.microsoft.com/office/drawing/2014/main" val="1807389316"/>
                    </a:ext>
                  </a:extLst>
                </a:gridCol>
                <a:gridCol w="2754942">
                  <a:extLst>
                    <a:ext uri="{9D8B030D-6E8A-4147-A177-3AD203B41FA5}">
                      <a16:colId xmlns:a16="http://schemas.microsoft.com/office/drawing/2014/main" val="463060431"/>
                    </a:ext>
                  </a:extLst>
                </a:gridCol>
              </a:tblGrid>
              <a:tr h="8324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76CB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Лизингополучатель</a:t>
                      </a:r>
                      <a:endParaRPr lang="ru-RU" sz="12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3456B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Субъект МСП Ростовской области - включенный в публичный реестр производителей товаров местных брендов Ростовской области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769347"/>
                  </a:ext>
                </a:extLst>
              </a:tr>
            </a:tbl>
          </a:graphicData>
        </a:graphic>
      </p:graphicFrame>
      <p:pic>
        <p:nvPicPr>
          <p:cNvPr id="8" name="Рисунок 7" descr="Изображение выглядит как текст, снимок экрана, фрукт, программное обеспечение&#10;&#10;Автоматически созданное описание">
            <a:extLst>
              <a:ext uri="{FF2B5EF4-FFF2-40B4-BE49-F238E27FC236}">
                <a16:creationId xmlns:a16="http://schemas.microsoft.com/office/drawing/2014/main" id="{6CE1AA80-4792-6A82-BDB8-262B196A202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550" t="15964" r="57541" b="22235"/>
          <a:stretch/>
        </p:blipFill>
        <p:spPr bwMode="auto">
          <a:xfrm>
            <a:off x="254364" y="2085505"/>
            <a:ext cx="1728192" cy="21921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Изображение выглядит как текст, Легкая закуска, снимок экрана, еда&#10;&#10;Автоматически созданное описание">
            <a:extLst>
              <a:ext uri="{FF2B5EF4-FFF2-40B4-BE49-F238E27FC236}">
                <a16:creationId xmlns:a16="http://schemas.microsoft.com/office/drawing/2014/main" id="{614C9DAC-C103-BA96-EF0F-2168A1A92D0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78" t="9122" r="82426" b="64196"/>
          <a:stretch/>
        </p:blipFill>
        <p:spPr bwMode="auto">
          <a:xfrm>
            <a:off x="2253857" y="2149622"/>
            <a:ext cx="1923438" cy="21543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Раймолпром Матвеево-Курганский ОАО ">
            <a:extLst>
              <a:ext uri="{FF2B5EF4-FFF2-40B4-BE49-F238E27FC236}">
                <a16:creationId xmlns:a16="http://schemas.microsoft.com/office/drawing/2014/main" id="{321C3BF1-1767-0C03-BAE3-17A939B25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74" y="4332570"/>
            <a:ext cx="1707156" cy="197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Изображение выглядит как текст, снимок экрана, Графическое программное обеспечение, Мультимедийное программное обеспечение&#10;&#10;Автоматически созданное описание">
            <a:extLst>
              <a:ext uri="{FF2B5EF4-FFF2-40B4-BE49-F238E27FC236}">
                <a16:creationId xmlns:a16="http://schemas.microsoft.com/office/drawing/2014/main" id="{E84CDDEB-D34F-8A06-A2AA-65DF19304D7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798" t="12086" r="83838" b="71266"/>
          <a:stretch/>
        </p:blipFill>
        <p:spPr bwMode="auto">
          <a:xfrm>
            <a:off x="2216299" y="4488841"/>
            <a:ext cx="1998554" cy="20216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CA67A0-E3E2-E96F-7489-88D96D942B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95810" y="810662"/>
            <a:ext cx="3390900" cy="24955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B1DDD6C-7D44-1F6E-383B-7203C2D59EF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8143"/>
            <a:ext cx="2388185" cy="168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578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14265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357422" y="6729413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BB2E513-6F4F-5933-07FE-5C8F89E256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235462"/>
            <a:ext cx="3096344" cy="2380732"/>
          </a:xfrm>
          <a:prstGeom prst="rect">
            <a:avLst/>
          </a:prstGeom>
        </p:spPr>
      </p:pic>
      <p:pic>
        <p:nvPicPr>
          <p:cNvPr id="2" name="Рисунок 1" descr="Изображение выглядит как текст, снимок экрана, дисплей, программное обеспечение&#10;&#10;Автоматически созданное описание">
            <a:extLst>
              <a:ext uri="{FF2B5EF4-FFF2-40B4-BE49-F238E27FC236}">
                <a16:creationId xmlns:a16="http://schemas.microsoft.com/office/drawing/2014/main" id="{1C3C5E37-6716-E18B-562B-FF67319B3B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605" t="37173" r="25217" b="32269"/>
          <a:stretch/>
        </p:blipFill>
        <p:spPr bwMode="auto">
          <a:xfrm>
            <a:off x="5724128" y="281824"/>
            <a:ext cx="3312368" cy="23807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37F6189-E133-3B1B-F18C-B06BE7F955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400345"/>
              </p:ext>
            </p:extLst>
          </p:nvPr>
        </p:nvGraphicFramePr>
        <p:xfrm>
          <a:off x="539552" y="2708921"/>
          <a:ext cx="7903479" cy="3758843"/>
        </p:xfrm>
        <a:graphic>
          <a:graphicData uri="http://schemas.openxmlformats.org/drawingml/2006/table">
            <a:tbl>
              <a:tblPr/>
              <a:tblGrid>
                <a:gridCol w="3888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50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Соглашение о сотрудничестве АО «РЛК РО» и АО «МСП Лизинг» 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>
                        <a:solidFill>
                          <a:srgbClr val="03456B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7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Лизинговый продукт 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«Приоритет +»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331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Сумма финансирования</a:t>
                      </a:r>
                      <a:endParaRPr lang="ru-RU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 </a:t>
                      </a:r>
                      <a:r>
                        <a:rPr lang="ru-RU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500</a:t>
                      </a:r>
                      <a:r>
                        <a:rPr lang="ru-RU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тыс.руб</a:t>
                      </a:r>
                      <a:r>
                        <a:rPr lang="ru-RU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. до </a:t>
                      </a:r>
                      <a:r>
                        <a:rPr lang="ru-RU" sz="2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50</a:t>
                      </a:r>
                      <a:r>
                        <a:rPr lang="ru-RU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 </a:t>
                      </a:r>
                      <a:r>
                        <a:rPr lang="ru-RU" sz="2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млн. руб. </a:t>
                      </a:r>
                      <a:endParaRPr lang="ru-RU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7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Лизингополучатель </a:t>
                      </a:r>
                      <a:endParaRPr lang="ru-RU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микро- и малые предприятия, вид деятельности которых относится к сфере обрабатывающих производств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6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Ставка удорожания</a:t>
                      </a:r>
                      <a:endParaRPr lang="ru-RU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6%</a:t>
                      </a:r>
                      <a:r>
                        <a:rPr lang="ru-RU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- для отечественного оборудования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8% </a:t>
                      </a:r>
                      <a:r>
                        <a:rPr lang="ru-RU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- для иностранного оборудования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88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Срок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от 13 до 84 месяцев</a:t>
                      </a:r>
                    </a:p>
                  </a:txBody>
                  <a:tcPr marL="5730" marR="5730" marT="5730" marB="57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029D78-6A62-865C-9C7F-A1311D7867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721" y="836712"/>
            <a:ext cx="2153449" cy="143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628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4265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357422" y="6729413"/>
            <a:ext cx="421005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4BD1406-F0E5-854E-83E0-B2D2290DF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12400" y="620688"/>
            <a:ext cx="3998592" cy="456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750102A-5426-278D-BEC7-1741CA98B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89" y="188640"/>
            <a:ext cx="3463296" cy="259228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2D0E51-639A-C57C-2C8D-66F283D06B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851" y="2699877"/>
            <a:ext cx="3177972" cy="24339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7AD1EA-6108-E3B1-3578-702C323395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62" b="89524" l="9600" r="88800">
                        <a14:foregroundMark x1="67200" y1="14286" x2="28000" y2="10476"/>
                        <a14:foregroundMark x1="28000" y1="12381" x2="10400" y2="36190"/>
                        <a14:foregroundMark x1="16000" y1="11429" x2="22400" y2="8571"/>
                        <a14:foregroundMark x1="42400" y1="4762" x2="42400" y2="4762"/>
                        <a14:foregroundMark x1="45600" y1="4762" x2="45600" y2="4762"/>
                        <a14:foregroundMark x1="64800" y1="57143" x2="64800" y2="57143"/>
                        <a14:foregroundMark x1="59200" y1="50476" x2="59200" y2="50476"/>
                        <a14:foregroundMark x1="41600" y1="48571" x2="56000" y2="62857"/>
                        <a14:foregroundMark x1="44800" y1="58095" x2="25600" y2="60952"/>
                        <a14:foregroundMark x1="40800" y1="48571" x2="61600" y2="46667"/>
                        <a14:foregroundMark x1="29600" y1="37143" x2="68000" y2="409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3636" y="5110293"/>
            <a:ext cx="1190625" cy="1000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364F89-0C4A-F745-34B6-647F608B9F6D}"/>
              </a:ext>
            </a:extLst>
          </p:cNvPr>
          <p:cNvSpPr txBox="1"/>
          <p:nvPr/>
        </p:nvSpPr>
        <p:spPr>
          <a:xfrm>
            <a:off x="323528" y="6110418"/>
            <a:ext cx="1970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8 (800) 250-82-70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8D96E9-284D-BCEE-D51D-E418B976708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883" b="89320" l="9848" r="89394">
                        <a14:foregroundMark x1="64394" y1="11650" x2="64394" y2="11650"/>
                        <a14:foregroundMark x1="53030" y1="10680" x2="53030" y2="10680"/>
                        <a14:foregroundMark x1="18939" y1="14563" x2="65909" y2="18447"/>
                        <a14:foregroundMark x1="43939" y1="35922" x2="43939" y2="35922"/>
                        <a14:foregroundMark x1="52273" y1="31068" x2="52273" y2="31068"/>
                        <a14:foregroundMark x1="38636" y1="31068" x2="68939" y2="31068"/>
                        <a14:foregroundMark x1="37121" y1="54369" x2="59091" y2="54369"/>
                        <a14:foregroundMark x1="25758" y1="39806" x2="26515" y2="49515"/>
                        <a14:foregroundMark x1="66667" y1="39806" x2="66667" y2="56311"/>
                        <a14:foregroundMark x1="34091" y1="3883" x2="34091" y2="38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8222" y="5144502"/>
            <a:ext cx="1226414" cy="10009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7A55D7-569D-1F97-BFDA-5A4FB1DB461B}"/>
              </a:ext>
            </a:extLst>
          </p:cNvPr>
          <p:cNvSpPr txBox="1"/>
          <p:nvPr/>
        </p:nvSpPr>
        <p:spPr>
          <a:xfrm>
            <a:off x="2832474" y="6108942"/>
            <a:ext cx="190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info@rl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161.ru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A46D47-75C2-5C8A-B9BC-BAEC4967D1B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904" y="5384478"/>
            <a:ext cx="2915278" cy="134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107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509</Words>
  <Application>Microsoft Office PowerPoint</Application>
  <PresentationFormat>Экран (4:3)</PresentationFormat>
  <Paragraphs>110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Саня</dc:creator>
  <cp:lastModifiedBy>Нарыжнев Александр</cp:lastModifiedBy>
  <cp:revision>76</cp:revision>
  <cp:lastPrinted>2023-03-14T13:58:08Z</cp:lastPrinted>
  <dcterms:created xsi:type="dcterms:W3CDTF">2020-12-29T08:35:25Z</dcterms:created>
  <dcterms:modified xsi:type="dcterms:W3CDTF">2024-04-25T06:06:39Z</dcterms:modified>
</cp:coreProperties>
</file>